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53"/>
  </p:notesMasterIdLst>
  <p:handoutMasterIdLst>
    <p:handoutMasterId r:id="rId54"/>
  </p:handoutMasterIdLst>
  <p:sldIdLst>
    <p:sldId id="256" r:id="rId2"/>
    <p:sldId id="306" r:id="rId3"/>
    <p:sldId id="296" r:id="rId4"/>
    <p:sldId id="303" r:id="rId5"/>
    <p:sldId id="330" r:id="rId6"/>
    <p:sldId id="310" r:id="rId7"/>
    <p:sldId id="317" r:id="rId8"/>
    <p:sldId id="331" r:id="rId9"/>
    <p:sldId id="297" r:id="rId10"/>
    <p:sldId id="298" r:id="rId11"/>
    <p:sldId id="300" r:id="rId12"/>
    <p:sldId id="332" r:id="rId13"/>
    <p:sldId id="336" r:id="rId14"/>
    <p:sldId id="333" r:id="rId15"/>
    <p:sldId id="334" r:id="rId16"/>
    <p:sldId id="335" r:id="rId17"/>
    <p:sldId id="308" r:id="rId18"/>
    <p:sldId id="309" r:id="rId19"/>
    <p:sldId id="322" r:id="rId20"/>
    <p:sldId id="323" r:id="rId21"/>
    <p:sldId id="324" r:id="rId22"/>
    <p:sldId id="327" r:id="rId23"/>
    <p:sldId id="325" r:id="rId24"/>
    <p:sldId id="321" r:id="rId25"/>
    <p:sldId id="328" r:id="rId26"/>
    <p:sldId id="269" r:id="rId27"/>
    <p:sldId id="329" r:id="rId28"/>
    <p:sldId id="302" r:id="rId29"/>
    <p:sldId id="319" r:id="rId30"/>
    <p:sldId id="273" r:id="rId31"/>
    <p:sldId id="326" r:id="rId32"/>
    <p:sldId id="274" r:id="rId33"/>
    <p:sldId id="262" r:id="rId34"/>
    <p:sldId id="339" r:id="rId35"/>
    <p:sldId id="340" r:id="rId36"/>
    <p:sldId id="341" r:id="rId37"/>
    <p:sldId id="342" r:id="rId38"/>
    <p:sldId id="343" r:id="rId39"/>
    <p:sldId id="307" r:id="rId40"/>
    <p:sldId id="337" r:id="rId41"/>
    <p:sldId id="338" r:id="rId42"/>
    <p:sldId id="344" r:id="rId43"/>
    <p:sldId id="347" r:id="rId44"/>
    <p:sldId id="349" r:id="rId45"/>
    <p:sldId id="350" r:id="rId46"/>
    <p:sldId id="351" r:id="rId47"/>
    <p:sldId id="352" r:id="rId48"/>
    <p:sldId id="353" r:id="rId49"/>
    <p:sldId id="354" r:id="rId50"/>
    <p:sldId id="355" r:id="rId51"/>
    <p:sldId id="356" r:id="rId5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96"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2A2419F5-08EA-4E45-B13B-026EBF5494A3}" type="datetimeFigureOut">
              <a:rPr lang="sk-SK" smtClean="0"/>
              <a:t>11. 12. 2019</a:t>
            </a:fld>
            <a:endParaRPr lang="sk-SK"/>
          </a:p>
        </p:txBody>
      </p:sp>
      <p:sp>
        <p:nvSpPr>
          <p:cNvPr id="4" name="Zástupný symbol päty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k-SK"/>
          </a:p>
        </p:txBody>
      </p:sp>
      <p:sp>
        <p:nvSpPr>
          <p:cNvPr id="5" name="Zástupný symbol čísla snímky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BE2775B-C787-4F03-924F-5ACE87FFA1CC}" type="slidenum">
              <a:rPr lang="sk-SK" smtClean="0"/>
              <a:t>‹#›</a:t>
            </a:fld>
            <a:endParaRPr lang="sk-SK"/>
          </a:p>
        </p:txBody>
      </p:sp>
    </p:spTree>
    <p:extLst>
      <p:ext uri="{BB962C8B-B14F-4D97-AF65-F5344CB8AC3E}">
        <p14:creationId xmlns:p14="http://schemas.microsoft.com/office/powerpoint/2010/main" val="2919706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8241DF26-4F2B-42B6-8CAE-767B249AE879}" type="datetimeFigureOut">
              <a:rPr lang="sk-SK" smtClean="0"/>
              <a:t>11. 12. 2019</a:t>
            </a:fld>
            <a:endParaRPr lang="sk-SK"/>
          </a:p>
        </p:txBody>
      </p:sp>
      <p:sp>
        <p:nvSpPr>
          <p:cNvPr id="4" name="Zástupný symbol obrazu snímky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symbol päty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7FDCDB63-465F-4D42-B2F0-A4D9E33D7876}" type="slidenum">
              <a:rPr lang="sk-SK" smtClean="0"/>
              <a:t>‹#›</a:t>
            </a:fld>
            <a:endParaRPr lang="sk-SK"/>
          </a:p>
        </p:txBody>
      </p:sp>
    </p:spTree>
    <p:extLst>
      <p:ext uri="{BB962C8B-B14F-4D97-AF65-F5344CB8AC3E}">
        <p14:creationId xmlns:p14="http://schemas.microsoft.com/office/powerpoint/2010/main" val="36240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dirty="0"/>
          </a:p>
        </p:txBody>
      </p:sp>
      <p:sp>
        <p:nvSpPr>
          <p:cNvPr id="4" name="Dia számának helye 3"/>
          <p:cNvSpPr>
            <a:spLocks noGrp="1"/>
          </p:cNvSpPr>
          <p:nvPr>
            <p:ph type="sldNum" sz="quarter" idx="10"/>
          </p:nvPr>
        </p:nvSpPr>
        <p:spPr/>
        <p:txBody>
          <a:bodyPr/>
          <a:lstStyle/>
          <a:p>
            <a:fld id="{7FDCDB63-465F-4D42-B2F0-A4D9E33D7876}" type="slidenum">
              <a:rPr lang="sk-SK" smtClean="0"/>
              <a:t>1</a:t>
            </a:fld>
            <a:endParaRPr lang="sk-SK"/>
          </a:p>
        </p:txBody>
      </p:sp>
    </p:spTree>
    <p:extLst>
      <p:ext uri="{BB962C8B-B14F-4D97-AF65-F5344CB8AC3E}">
        <p14:creationId xmlns:p14="http://schemas.microsoft.com/office/powerpoint/2010/main" val="2546929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9C24AAC4-4D1B-4235-8C64-FEB57A17FB73}" type="slidenum">
              <a:rPr lang="sk-SK" altLang="sk-SK" sz="1400" smtClean="0"/>
              <a:pPr>
                <a:spcBef>
                  <a:spcPct val="0"/>
                </a:spcBef>
                <a:buClrTx/>
                <a:buFontTx/>
                <a:buNone/>
              </a:pPr>
              <a:t>13</a:t>
            </a:fld>
            <a:endParaRPr lang="sk-SK" altLang="sk-SK" sz="1400"/>
          </a:p>
        </p:txBody>
      </p:sp>
      <p:sp>
        <p:nvSpPr>
          <p:cNvPr id="30723" name="Rectangle 1"/>
          <p:cNvSpPr>
            <a:spLocks noGrp="1" noRot="1" noChangeAspect="1" noChangeArrowheads="1" noTextEdit="1"/>
          </p:cNvSpPr>
          <p:nvPr>
            <p:ph type="sldImg"/>
          </p:nvPr>
        </p:nvSpPr>
        <p:spPr>
          <a:xfrm>
            <a:off x="-120650" y="882650"/>
            <a:ext cx="7731125" cy="43497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p:cNvSpPr>
            <a:spLocks noGrp="1" noChangeArrowheads="1"/>
          </p:cNvSpPr>
          <p:nvPr>
            <p:ph type="body" idx="1"/>
          </p:nvPr>
        </p:nvSpPr>
        <p:spPr>
          <a:xfrm>
            <a:off x="749003" y="5513077"/>
            <a:ext cx="5993599" cy="52218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k-SK" altLang="sk-SK"/>
          </a:p>
        </p:txBody>
      </p:sp>
    </p:spTree>
    <p:extLst>
      <p:ext uri="{BB962C8B-B14F-4D97-AF65-F5344CB8AC3E}">
        <p14:creationId xmlns:p14="http://schemas.microsoft.com/office/powerpoint/2010/main" val="3458579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E0C9082A-0F51-4E78-B0AF-15B96F379B72}" type="slidenum">
              <a:rPr lang="sk-SK" altLang="sk-SK" sz="1400" smtClean="0"/>
              <a:pPr>
                <a:spcBef>
                  <a:spcPct val="0"/>
                </a:spcBef>
                <a:buClrTx/>
                <a:buFontTx/>
                <a:buNone/>
              </a:pPr>
              <a:t>14</a:t>
            </a:fld>
            <a:endParaRPr lang="sk-SK" altLang="sk-SK" sz="1400"/>
          </a:p>
        </p:txBody>
      </p:sp>
      <p:sp>
        <p:nvSpPr>
          <p:cNvPr id="32771" name="Rectangle 1"/>
          <p:cNvSpPr>
            <a:spLocks noGrp="1" noRot="1" noChangeAspect="1" noChangeArrowheads="1" noTextEdit="1"/>
          </p:cNvSpPr>
          <p:nvPr>
            <p:ph type="sldImg"/>
          </p:nvPr>
        </p:nvSpPr>
        <p:spPr>
          <a:xfrm>
            <a:off x="-120650" y="882650"/>
            <a:ext cx="7731125" cy="43497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Rectangle 2"/>
          <p:cNvSpPr>
            <a:spLocks noGrp="1" noChangeArrowheads="1"/>
          </p:cNvSpPr>
          <p:nvPr>
            <p:ph type="body" idx="1"/>
          </p:nvPr>
        </p:nvSpPr>
        <p:spPr>
          <a:xfrm>
            <a:off x="749003" y="5513077"/>
            <a:ext cx="5993599" cy="52218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k-SK" altLang="sk-SK"/>
          </a:p>
        </p:txBody>
      </p:sp>
    </p:spTree>
    <p:extLst>
      <p:ext uri="{BB962C8B-B14F-4D97-AF65-F5344CB8AC3E}">
        <p14:creationId xmlns:p14="http://schemas.microsoft.com/office/powerpoint/2010/main" val="1690656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a:t>Upravte štýly predlohy textu</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Upravte štýl predlohy podnadpisov</a:t>
            </a:r>
          </a:p>
        </p:txBody>
      </p:sp>
      <p:sp>
        <p:nvSpPr>
          <p:cNvPr id="4" name="Zástupný symbol dátumu 3"/>
          <p:cNvSpPr>
            <a:spLocks noGrp="1"/>
          </p:cNvSpPr>
          <p:nvPr>
            <p:ph type="dt" sz="half" idx="10"/>
          </p:nvPr>
        </p:nvSpPr>
        <p:spPr/>
        <p:txBody>
          <a:bodyPr/>
          <a:lstStyle/>
          <a:p>
            <a:fld id="{AFE74FA8-AE70-4581-9CFF-DE3A6F9568AA}" type="datetimeFigureOut">
              <a:rPr lang="sk-SK" smtClean="0"/>
              <a:t>11. 12. 2019</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CF639D60-4950-41BE-ACA7-5BA5D91D557A}" type="slidenum">
              <a:rPr lang="sk-SK" smtClean="0"/>
              <a:t>‹#›</a:t>
            </a:fld>
            <a:endParaRPr lang="sk-SK"/>
          </a:p>
        </p:txBody>
      </p:sp>
    </p:spTree>
    <p:extLst>
      <p:ext uri="{BB962C8B-B14F-4D97-AF65-F5344CB8AC3E}">
        <p14:creationId xmlns:p14="http://schemas.microsoft.com/office/powerpoint/2010/main" val="2367596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zvislého textu 2"/>
          <p:cNvSpPr>
            <a:spLocks noGrp="1"/>
          </p:cNvSpPr>
          <p:nvPr>
            <p:ph type="body" orient="vert" idx="1"/>
          </p:nvPr>
        </p:nvSpPr>
        <p:spPr/>
        <p:txBody>
          <a:bodyPr vert="eaVert"/>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fld id="{AFE74FA8-AE70-4581-9CFF-DE3A6F9568AA}" type="datetimeFigureOut">
              <a:rPr lang="sk-SK" smtClean="0"/>
              <a:t>11. 12. 2019</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CF639D60-4950-41BE-ACA7-5BA5D91D557A}" type="slidenum">
              <a:rPr lang="sk-SK" smtClean="0"/>
              <a:t>‹#›</a:t>
            </a:fld>
            <a:endParaRPr lang="sk-SK"/>
          </a:p>
        </p:txBody>
      </p:sp>
    </p:spTree>
    <p:extLst>
      <p:ext uri="{BB962C8B-B14F-4D97-AF65-F5344CB8AC3E}">
        <p14:creationId xmlns:p14="http://schemas.microsoft.com/office/powerpoint/2010/main" val="496200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365125"/>
            <a:ext cx="2628900" cy="5811838"/>
          </a:xfrm>
        </p:spPr>
        <p:txBody>
          <a:bodyPr vert="eaVert"/>
          <a:lstStyle/>
          <a:p>
            <a:r>
              <a:rPr lang="sk-SK"/>
              <a:t>Upravte štýly predlohy textu</a:t>
            </a:r>
          </a:p>
        </p:txBody>
      </p:sp>
      <p:sp>
        <p:nvSpPr>
          <p:cNvPr id="3" name="Zástupný symbol zvislého textu 2"/>
          <p:cNvSpPr>
            <a:spLocks noGrp="1"/>
          </p:cNvSpPr>
          <p:nvPr>
            <p:ph type="body" orient="vert" idx="1"/>
          </p:nvPr>
        </p:nvSpPr>
        <p:spPr>
          <a:xfrm>
            <a:off x="838200" y="365125"/>
            <a:ext cx="7734300" cy="5811838"/>
          </a:xfrm>
        </p:spPr>
        <p:txBody>
          <a:bodyPr vert="eaVert"/>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fld id="{AFE74FA8-AE70-4581-9CFF-DE3A6F9568AA}" type="datetimeFigureOut">
              <a:rPr lang="sk-SK" smtClean="0"/>
              <a:t>11. 12. 2019</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CF639D60-4950-41BE-ACA7-5BA5D91D557A}" type="slidenum">
              <a:rPr lang="sk-SK" smtClean="0"/>
              <a:t>‹#›</a:t>
            </a:fld>
            <a:endParaRPr lang="sk-SK"/>
          </a:p>
        </p:txBody>
      </p:sp>
    </p:spTree>
    <p:extLst>
      <p:ext uri="{BB962C8B-B14F-4D97-AF65-F5344CB8AC3E}">
        <p14:creationId xmlns:p14="http://schemas.microsoft.com/office/powerpoint/2010/main" val="3712386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obsahu 2"/>
          <p:cNvSpPr>
            <a:spLocks noGrp="1"/>
          </p:cNvSpPr>
          <p:nvPr>
            <p:ph idx="1"/>
          </p:nvPr>
        </p:nvSpPr>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fld id="{AFE74FA8-AE70-4581-9CFF-DE3A6F9568AA}" type="datetimeFigureOut">
              <a:rPr lang="sk-SK" smtClean="0"/>
              <a:t>11. 12. 2019</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CF639D60-4950-41BE-ACA7-5BA5D91D557A}" type="slidenum">
              <a:rPr lang="sk-SK" smtClean="0"/>
              <a:t>‹#›</a:t>
            </a:fld>
            <a:endParaRPr lang="sk-SK"/>
          </a:p>
        </p:txBody>
      </p:sp>
    </p:spTree>
    <p:extLst>
      <p:ext uri="{BB962C8B-B14F-4D97-AF65-F5344CB8AC3E}">
        <p14:creationId xmlns:p14="http://schemas.microsoft.com/office/powerpoint/2010/main" val="3953803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sk-SK"/>
              <a:t>Upravte štýly predlohy textu</a:t>
            </a:r>
          </a:p>
        </p:txBody>
      </p:sp>
      <p:sp>
        <p:nvSpPr>
          <p:cNvPr id="3" name="Zástupný symbol tex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Upravte štýl predlohy textu.</a:t>
            </a:r>
          </a:p>
        </p:txBody>
      </p:sp>
      <p:sp>
        <p:nvSpPr>
          <p:cNvPr id="4" name="Zástupný symbol dátumu 3"/>
          <p:cNvSpPr>
            <a:spLocks noGrp="1"/>
          </p:cNvSpPr>
          <p:nvPr>
            <p:ph type="dt" sz="half" idx="10"/>
          </p:nvPr>
        </p:nvSpPr>
        <p:spPr/>
        <p:txBody>
          <a:bodyPr/>
          <a:lstStyle/>
          <a:p>
            <a:fld id="{AFE74FA8-AE70-4581-9CFF-DE3A6F9568AA}" type="datetimeFigureOut">
              <a:rPr lang="sk-SK" smtClean="0"/>
              <a:t>11. 12. 2019</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CF639D60-4950-41BE-ACA7-5BA5D91D557A}" type="slidenum">
              <a:rPr lang="sk-SK" smtClean="0"/>
              <a:t>‹#›</a:t>
            </a:fld>
            <a:endParaRPr lang="sk-SK"/>
          </a:p>
        </p:txBody>
      </p:sp>
    </p:spTree>
    <p:extLst>
      <p:ext uri="{BB962C8B-B14F-4D97-AF65-F5344CB8AC3E}">
        <p14:creationId xmlns:p14="http://schemas.microsoft.com/office/powerpoint/2010/main" val="4133248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obsahu 2"/>
          <p:cNvSpPr>
            <a:spLocks noGrp="1"/>
          </p:cNvSpPr>
          <p:nvPr>
            <p:ph sz="half" idx="1"/>
          </p:nvPr>
        </p:nvSpPr>
        <p:spPr>
          <a:xfrm>
            <a:off x="838200" y="1825625"/>
            <a:ext cx="5181600" cy="4351338"/>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obsahu 3"/>
          <p:cNvSpPr>
            <a:spLocks noGrp="1"/>
          </p:cNvSpPr>
          <p:nvPr>
            <p:ph sz="half" idx="2"/>
          </p:nvPr>
        </p:nvSpPr>
        <p:spPr>
          <a:xfrm>
            <a:off x="6172200" y="1825625"/>
            <a:ext cx="5181600" cy="4351338"/>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dátumu 4"/>
          <p:cNvSpPr>
            <a:spLocks noGrp="1"/>
          </p:cNvSpPr>
          <p:nvPr>
            <p:ph type="dt" sz="half" idx="10"/>
          </p:nvPr>
        </p:nvSpPr>
        <p:spPr/>
        <p:txBody>
          <a:bodyPr/>
          <a:lstStyle/>
          <a:p>
            <a:fld id="{AFE74FA8-AE70-4581-9CFF-DE3A6F9568AA}" type="datetimeFigureOut">
              <a:rPr lang="sk-SK" smtClean="0"/>
              <a:t>11. 12. 2019</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CF639D60-4950-41BE-ACA7-5BA5D91D557A}" type="slidenum">
              <a:rPr lang="sk-SK" smtClean="0"/>
              <a:t>‹#›</a:t>
            </a:fld>
            <a:endParaRPr lang="sk-SK"/>
          </a:p>
        </p:txBody>
      </p:sp>
    </p:spTree>
    <p:extLst>
      <p:ext uri="{BB962C8B-B14F-4D97-AF65-F5344CB8AC3E}">
        <p14:creationId xmlns:p14="http://schemas.microsoft.com/office/powerpoint/2010/main" val="3727260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sk-SK"/>
              <a:t>Upravte štýly predlohy textu</a:t>
            </a:r>
          </a:p>
        </p:txBody>
      </p:sp>
      <p:sp>
        <p:nvSpPr>
          <p:cNvPr id="3" name="Zástupný symbol tex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Upravte štýl predlohy textu.</a:t>
            </a:r>
          </a:p>
        </p:txBody>
      </p:sp>
      <p:sp>
        <p:nvSpPr>
          <p:cNvPr id="4" name="Zástupný symbol obsahu 3"/>
          <p:cNvSpPr>
            <a:spLocks noGrp="1"/>
          </p:cNvSpPr>
          <p:nvPr>
            <p:ph sz="half" idx="2"/>
          </p:nvPr>
        </p:nvSpPr>
        <p:spPr>
          <a:xfrm>
            <a:off x="839788" y="2505075"/>
            <a:ext cx="5157787" cy="3684588"/>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tex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Upravte štýl predlohy textu.</a:t>
            </a:r>
          </a:p>
        </p:txBody>
      </p:sp>
      <p:sp>
        <p:nvSpPr>
          <p:cNvPr id="6" name="Zástupný symbol obsahu 5"/>
          <p:cNvSpPr>
            <a:spLocks noGrp="1"/>
          </p:cNvSpPr>
          <p:nvPr>
            <p:ph sz="quarter" idx="4"/>
          </p:nvPr>
        </p:nvSpPr>
        <p:spPr>
          <a:xfrm>
            <a:off x="6172200" y="2505075"/>
            <a:ext cx="5183188" cy="3684588"/>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symbol dátumu 6"/>
          <p:cNvSpPr>
            <a:spLocks noGrp="1"/>
          </p:cNvSpPr>
          <p:nvPr>
            <p:ph type="dt" sz="half" idx="10"/>
          </p:nvPr>
        </p:nvSpPr>
        <p:spPr/>
        <p:txBody>
          <a:bodyPr/>
          <a:lstStyle/>
          <a:p>
            <a:fld id="{AFE74FA8-AE70-4581-9CFF-DE3A6F9568AA}" type="datetimeFigureOut">
              <a:rPr lang="sk-SK" smtClean="0"/>
              <a:t>11. 12. 2019</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CF639D60-4950-41BE-ACA7-5BA5D91D557A}" type="slidenum">
              <a:rPr lang="sk-SK" smtClean="0"/>
              <a:t>‹#›</a:t>
            </a:fld>
            <a:endParaRPr lang="sk-SK"/>
          </a:p>
        </p:txBody>
      </p:sp>
    </p:spTree>
    <p:extLst>
      <p:ext uri="{BB962C8B-B14F-4D97-AF65-F5344CB8AC3E}">
        <p14:creationId xmlns:p14="http://schemas.microsoft.com/office/powerpoint/2010/main" val="3141805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dátumu 2"/>
          <p:cNvSpPr>
            <a:spLocks noGrp="1"/>
          </p:cNvSpPr>
          <p:nvPr>
            <p:ph type="dt" sz="half" idx="10"/>
          </p:nvPr>
        </p:nvSpPr>
        <p:spPr/>
        <p:txBody>
          <a:bodyPr/>
          <a:lstStyle/>
          <a:p>
            <a:fld id="{AFE74FA8-AE70-4581-9CFF-DE3A6F9568AA}" type="datetimeFigureOut">
              <a:rPr lang="sk-SK" smtClean="0"/>
              <a:t>11. 12. 2019</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CF639D60-4950-41BE-ACA7-5BA5D91D557A}" type="slidenum">
              <a:rPr lang="sk-SK" smtClean="0"/>
              <a:t>‹#›</a:t>
            </a:fld>
            <a:endParaRPr lang="sk-SK"/>
          </a:p>
        </p:txBody>
      </p:sp>
    </p:spTree>
    <p:extLst>
      <p:ext uri="{BB962C8B-B14F-4D97-AF65-F5344CB8AC3E}">
        <p14:creationId xmlns:p14="http://schemas.microsoft.com/office/powerpoint/2010/main" val="1490662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AFE74FA8-AE70-4581-9CFF-DE3A6F9568AA}" type="datetimeFigureOut">
              <a:rPr lang="sk-SK" smtClean="0"/>
              <a:t>11. 12. 2019</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CF639D60-4950-41BE-ACA7-5BA5D91D557A}" type="slidenum">
              <a:rPr lang="sk-SK" smtClean="0"/>
              <a:t>‹#›</a:t>
            </a:fld>
            <a:endParaRPr lang="sk-SK"/>
          </a:p>
        </p:txBody>
      </p:sp>
    </p:spTree>
    <p:extLst>
      <p:ext uri="{BB962C8B-B14F-4D97-AF65-F5344CB8AC3E}">
        <p14:creationId xmlns:p14="http://schemas.microsoft.com/office/powerpoint/2010/main" val="899429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a:t>Upravte štýly predlohy textu</a:t>
            </a:r>
          </a:p>
        </p:txBody>
      </p:sp>
      <p:sp>
        <p:nvSpPr>
          <p:cNvPr id="3" name="Zástupný symbol obsah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Upravte štýl predlohy textu.</a:t>
            </a:r>
          </a:p>
        </p:txBody>
      </p:sp>
      <p:sp>
        <p:nvSpPr>
          <p:cNvPr id="5" name="Zástupný symbol dátumu 4"/>
          <p:cNvSpPr>
            <a:spLocks noGrp="1"/>
          </p:cNvSpPr>
          <p:nvPr>
            <p:ph type="dt" sz="half" idx="10"/>
          </p:nvPr>
        </p:nvSpPr>
        <p:spPr/>
        <p:txBody>
          <a:bodyPr/>
          <a:lstStyle/>
          <a:p>
            <a:fld id="{AFE74FA8-AE70-4581-9CFF-DE3A6F9568AA}" type="datetimeFigureOut">
              <a:rPr lang="sk-SK" smtClean="0"/>
              <a:t>11. 12. 2019</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CF639D60-4950-41BE-ACA7-5BA5D91D557A}" type="slidenum">
              <a:rPr lang="sk-SK" smtClean="0"/>
              <a:t>‹#›</a:t>
            </a:fld>
            <a:endParaRPr lang="sk-SK"/>
          </a:p>
        </p:txBody>
      </p:sp>
    </p:spTree>
    <p:extLst>
      <p:ext uri="{BB962C8B-B14F-4D97-AF65-F5344CB8AC3E}">
        <p14:creationId xmlns:p14="http://schemas.microsoft.com/office/powerpoint/2010/main" val="191520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a:t>Upravte štýly predlohy textu</a:t>
            </a:r>
          </a:p>
        </p:txBody>
      </p:sp>
      <p:sp>
        <p:nvSpPr>
          <p:cNvPr id="3" name="Zástupný symbol obrázka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Upravte štýl predlohy textu.</a:t>
            </a:r>
          </a:p>
        </p:txBody>
      </p:sp>
      <p:sp>
        <p:nvSpPr>
          <p:cNvPr id="5" name="Zástupný symbol dátumu 4"/>
          <p:cNvSpPr>
            <a:spLocks noGrp="1"/>
          </p:cNvSpPr>
          <p:nvPr>
            <p:ph type="dt" sz="half" idx="10"/>
          </p:nvPr>
        </p:nvSpPr>
        <p:spPr/>
        <p:txBody>
          <a:bodyPr/>
          <a:lstStyle/>
          <a:p>
            <a:fld id="{AFE74FA8-AE70-4581-9CFF-DE3A6F9568AA}" type="datetimeFigureOut">
              <a:rPr lang="sk-SK" smtClean="0"/>
              <a:t>11. 12. 2019</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CF639D60-4950-41BE-ACA7-5BA5D91D557A}" type="slidenum">
              <a:rPr lang="sk-SK" smtClean="0"/>
              <a:t>‹#›</a:t>
            </a:fld>
            <a:endParaRPr lang="sk-SK"/>
          </a:p>
        </p:txBody>
      </p:sp>
    </p:spTree>
    <p:extLst>
      <p:ext uri="{BB962C8B-B14F-4D97-AF65-F5344CB8AC3E}">
        <p14:creationId xmlns:p14="http://schemas.microsoft.com/office/powerpoint/2010/main" val="3320171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Upravte štýly predlohy textu</a:t>
            </a:r>
          </a:p>
        </p:txBody>
      </p:sp>
      <p:sp>
        <p:nvSpPr>
          <p:cNvPr id="3" name="Zástupný symbol tex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E74FA8-AE70-4581-9CFF-DE3A6F9568AA}" type="datetimeFigureOut">
              <a:rPr lang="sk-SK" smtClean="0"/>
              <a:t>11. 12. 2019</a:t>
            </a:fld>
            <a:endParaRPr lang="sk-SK"/>
          </a:p>
        </p:txBody>
      </p:sp>
      <p:sp>
        <p:nvSpPr>
          <p:cNvPr id="5" name="Zástupný symbol päty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39D60-4950-41BE-ACA7-5BA5D91D557A}" type="slidenum">
              <a:rPr lang="sk-SK" smtClean="0"/>
              <a:t>‹#›</a:t>
            </a:fld>
            <a:endParaRPr lang="sk-SK"/>
          </a:p>
        </p:txBody>
      </p:sp>
    </p:spTree>
    <p:extLst>
      <p:ext uri="{BB962C8B-B14F-4D97-AF65-F5344CB8AC3E}">
        <p14:creationId xmlns:p14="http://schemas.microsoft.com/office/powerpoint/2010/main" val="372427874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8D6FC2-1848-4059-974B-C7432A75C740}"/>
              </a:ext>
            </a:extLst>
          </p:cNvPr>
          <p:cNvSpPr>
            <a:spLocks noGrp="1"/>
          </p:cNvSpPr>
          <p:nvPr>
            <p:ph type="ctrTitle"/>
          </p:nvPr>
        </p:nvSpPr>
        <p:spPr>
          <a:xfrm>
            <a:off x="1984915" y="951440"/>
            <a:ext cx="8752764" cy="1856095"/>
          </a:xfrm>
        </p:spPr>
        <p:txBody>
          <a:bodyPr>
            <a:noAutofit/>
          </a:bodyPr>
          <a:lstStyle/>
          <a:p>
            <a:r>
              <a:rPr lang="sk-SK" sz="4800" b="1" dirty="0" smtClean="0"/>
              <a:t>1. </a:t>
            </a:r>
            <a:r>
              <a:rPr lang="sk-SK" sz="4800" b="1" dirty="0"/>
              <a:t/>
            </a:r>
            <a:br>
              <a:rPr lang="sk-SK" sz="4800" b="1" dirty="0"/>
            </a:br>
            <a:r>
              <a:rPr lang="sk-SK" sz="4800" b="1" dirty="0"/>
              <a:t>Úvod do disciplíny </a:t>
            </a:r>
            <a:r>
              <a:rPr lang="sk-SK" sz="4800" b="1" dirty="0" smtClean="0"/>
              <a:t>sociolingvistiky</a:t>
            </a:r>
            <a:endParaRPr lang="sk-SK" sz="4800" b="1" dirty="0"/>
          </a:p>
        </p:txBody>
      </p:sp>
      <p:sp>
        <p:nvSpPr>
          <p:cNvPr id="4" name="Rectangle 3"/>
          <p:cNvSpPr txBox="1">
            <a:spLocks noChangeArrowheads="1"/>
          </p:cNvSpPr>
          <p:nvPr/>
        </p:nvSpPr>
        <p:spPr>
          <a:xfrm>
            <a:off x="2784143" y="3070746"/>
            <a:ext cx="6796585" cy="182322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80000"/>
              </a:lnSpc>
            </a:pPr>
            <a:endParaRPr lang="cs-CZ" altLang="hu-HU" sz="1200" dirty="0"/>
          </a:p>
          <a:p>
            <a:r>
              <a:rPr lang="sk-SK" altLang="sk-SK" b="1" i="1" dirty="0"/>
              <a:t>Sociolingvistika v slovensko-maďarskom kontexte</a:t>
            </a:r>
          </a:p>
          <a:p>
            <a:r>
              <a:rPr lang="sk-SK" altLang="sk-SK" b="1" dirty="0"/>
              <a:t>Elektronické učebné materiály pre univerzity</a:t>
            </a:r>
            <a:endParaRPr lang="sk-SK" altLang="sk-SK" b="1" i="1" dirty="0"/>
          </a:p>
          <a:p>
            <a:r>
              <a:rPr lang="sk-SK" sz="2000" dirty="0"/>
              <a:t>KEGA 001UJS-4/2018</a:t>
            </a:r>
          </a:p>
          <a:p>
            <a:r>
              <a:rPr lang="sk-SK" altLang="sk-SK" sz="2000" dirty="0"/>
              <a:t>Pedagogická fakulta Univerzity J. </a:t>
            </a:r>
            <a:r>
              <a:rPr lang="sk-SK" altLang="sk-SK" sz="2000" dirty="0" err="1"/>
              <a:t>Selyeho</a:t>
            </a:r>
            <a:endParaRPr lang="en-US" altLang="sk-SK" sz="2000" dirty="0"/>
          </a:p>
          <a:p>
            <a:pPr>
              <a:lnSpc>
                <a:spcPct val="80000"/>
              </a:lnSpc>
            </a:pPr>
            <a:endParaRPr lang="hu-HU" altLang="hu-HU" sz="1200" dirty="0"/>
          </a:p>
          <a:p>
            <a:pPr>
              <a:lnSpc>
                <a:spcPct val="80000"/>
              </a:lnSpc>
            </a:pPr>
            <a:endParaRPr lang="cs-CZ" altLang="hu-HU" sz="1200" dirty="0"/>
          </a:p>
          <a:p>
            <a:pPr>
              <a:lnSpc>
                <a:spcPct val="80000"/>
              </a:lnSpc>
            </a:pPr>
            <a:endParaRPr lang="hu-HU" altLang="hu-HU" sz="1200" dirty="0"/>
          </a:p>
        </p:txBody>
      </p:sp>
      <p:pic>
        <p:nvPicPr>
          <p:cNvPr id="5" name="Obrázok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2341" y="853696"/>
            <a:ext cx="317500" cy="476250"/>
          </a:xfrm>
          <a:prstGeom prst="rect">
            <a:avLst/>
          </a:prstGeom>
          <a:solidFill>
            <a:srgbClr val="FFFFFF">
              <a:alpha val="0"/>
            </a:srgbClr>
          </a:solidFill>
          <a:ln>
            <a:noFill/>
          </a:ln>
        </p:spPr>
      </p:pic>
      <p:sp>
        <p:nvSpPr>
          <p:cNvPr id="7" name="Subtitle 2">
            <a:extLst>
              <a:ext uri="{FF2B5EF4-FFF2-40B4-BE49-F238E27FC236}">
                <a16:creationId xmlns="" xmlns:a16="http://schemas.microsoft.com/office/drawing/2014/main" id="{E453522D-EB37-44C1-AD0E-6034D67545A4}"/>
              </a:ext>
            </a:extLst>
          </p:cNvPr>
          <p:cNvSpPr txBox="1">
            <a:spLocks/>
          </p:cNvSpPr>
          <p:nvPr/>
        </p:nvSpPr>
        <p:spPr>
          <a:xfrm>
            <a:off x="7985156" y="5157183"/>
            <a:ext cx="2752523" cy="100032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hu-HU" sz="2000" dirty="0" smtClean="0"/>
              <a:t>Szabolcs </a:t>
            </a:r>
            <a:r>
              <a:rPr lang="hu-HU" sz="2000" dirty="0"/>
              <a:t>Simon, PhD</a:t>
            </a:r>
            <a:r>
              <a:rPr lang="hu-HU" sz="2000" dirty="0" smtClean="0"/>
              <a:t>.</a:t>
            </a:r>
            <a:endParaRPr lang="hu-HU" sz="2000" dirty="0"/>
          </a:p>
        </p:txBody>
      </p:sp>
    </p:spTree>
    <p:extLst>
      <p:ext uri="{BB962C8B-B14F-4D97-AF65-F5344CB8AC3E}">
        <p14:creationId xmlns:p14="http://schemas.microsoft.com/office/powerpoint/2010/main" val="3304953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618186" y="772732"/>
            <a:ext cx="10735614" cy="5404231"/>
          </a:xfrm>
        </p:spPr>
        <p:txBody>
          <a:bodyPr>
            <a:noAutofit/>
          </a:bodyPr>
          <a:lstStyle/>
          <a:p>
            <a:pPr marL="271463" indent="-271463">
              <a:buNone/>
            </a:pPr>
            <a:r>
              <a:rPr lang="sk-SK" dirty="0">
                <a:cs typeface="Times New Roman" panose="02020603050405020304" pitchFamily="18" charset="0"/>
              </a:rPr>
              <a:t>4. jazyková situácia v štátnych útvaroch, jej dynamika, zasahovanie do nej prostredníctvom jazykovej politiky – vyriešenie jazykových konfliktov;</a:t>
            </a:r>
          </a:p>
          <a:p>
            <a:pPr marL="271463" indent="-271463">
              <a:buNone/>
            </a:pPr>
            <a:endParaRPr lang="sk-SK" dirty="0" smtClean="0">
              <a:cs typeface="Times New Roman" panose="02020603050405020304" pitchFamily="18" charset="0"/>
            </a:endParaRPr>
          </a:p>
          <a:p>
            <a:pPr marL="271463" indent="-271463">
              <a:buNone/>
            </a:pPr>
            <a:r>
              <a:rPr lang="sk-SK" dirty="0" smtClean="0">
                <a:cs typeface="Times New Roman" panose="02020603050405020304" pitchFamily="18" charset="0"/>
              </a:rPr>
              <a:t>5</a:t>
            </a:r>
            <a:r>
              <a:rPr lang="sk-SK" dirty="0">
                <a:cs typeface="Times New Roman" panose="02020603050405020304" pitchFamily="18" charset="0"/>
              </a:rPr>
              <a:t>. závislosť používania jazyka od sociálnych situácií (analýza používania jazyka vo vzťahu k analýze sociálnych situácií);</a:t>
            </a:r>
          </a:p>
          <a:p>
            <a:pPr marL="271463" indent="-271463">
              <a:buNone/>
            </a:pPr>
            <a:endParaRPr lang="hu-HU" dirty="0" smtClean="0">
              <a:cs typeface="Times New Roman" panose="02020603050405020304" pitchFamily="18" charset="0"/>
            </a:endParaRPr>
          </a:p>
          <a:p>
            <a:pPr marL="271463" indent="-271463">
              <a:buNone/>
            </a:pPr>
            <a:r>
              <a:rPr lang="hu-HU" dirty="0" smtClean="0">
                <a:cs typeface="Times New Roman" panose="02020603050405020304" pitchFamily="18" charset="0"/>
              </a:rPr>
              <a:t>6</a:t>
            </a:r>
            <a:r>
              <a:rPr lang="hu-HU" dirty="0">
                <a:cs typeface="Times New Roman" panose="02020603050405020304" pitchFamily="18" charset="0"/>
              </a:rPr>
              <a:t>. </a:t>
            </a:r>
            <a:r>
              <a:rPr lang="sk-SK" dirty="0">
                <a:cs typeface="Times New Roman" panose="02020603050405020304" pitchFamily="18" charset="0"/>
              </a:rPr>
              <a:t>prejavy sociálnej identity </a:t>
            </a:r>
            <a:r>
              <a:rPr lang="sk-SK" dirty="0" err="1">
                <a:cs typeface="Times New Roman" panose="02020603050405020304" pitchFamily="18" charset="0"/>
              </a:rPr>
              <a:t>komunikantov</a:t>
            </a:r>
            <a:r>
              <a:rPr lang="sk-SK" dirty="0">
                <a:cs typeface="Times New Roman" panose="02020603050405020304" pitchFamily="18" charset="0"/>
              </a:rPr>
              <a:t> (odosielateľa a príjemcu) v komunikačnom procese;</a:t>
            </a:r>
          </a:p>
          <a:p>
            <a:pPr marL="271463" indent="-271463">
              <a:buNone/>
            </a:pPr>
            <a:endParaRPr lang="sk-SK" dirty="0" smtClean="0">
              <a:cs typeface="Times New Roman" panose="02020603050405020304" pitchFamily="18" charset="0"/>
            </a:endParaRPr>
          </a:p>
          <a:p>
            <a:pPr marL="271463" indent="-271463">
              <a:buNone/>
            </a:pPr>
            <a:r>
              <a:rPr lang="sk-SK" dirty="0" smtClean="0">
                <a:cs typeface="Times New Roman" panose="02020603050405020304" pitchFamily="18" charset="0"/>
              </a:rPr>
              <a:t>7</a:t>
            </a:r>
            <a:r>
              <a:rPr lang="sk-SK" dirty="0">
                <a:cs typeface="Times New Roman" panose="02020603050405020304" pitchFamily="18" charset="0"/>
              </a:rPr>
              <a:t>. konštituovanie, fungovanie a interakcia sociálnych dialektov (ich diachrónna aj synchrónna analýza</a:t>
            </a:r>
            <a:r>
              <a:rPr lang="sk-SK" dirty="0" smtClean="0">
                <a:cs typeface="Times New Roman" panose="02020603050405020304" pitchFamily="18" charset="0"/>
              </a:rPr>
              <a:t>);</a:t>
            </a:r>
            <a:endParaRPr lang="sk-SK" dirty="0">
              <a:cs typeface="Times New Roman" panose="02020603050405020304" pitchFamily="18" charset="0"/>
            </a:endParaRPr>
          </a:p>
        </p:txBody>
      </p:sp>
    </p:spTree>
    <p:extLst>
      <p:ext uri="{BB962C8B-B14F-4D97-AF65-F5344CB8AC3E}">
        <p14:creationId xmlns:p14="http://schemas.microsoft.com/office/powerpoint/2010/main" val="2360899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270456" y="579550"/>
            <a:ext cx="11083344" cy="5597414"/>
          </a:xfrm>
        </p:spPr>
        <p:txBody>
          <a:bodyPr>
            <a:normAutofit/>
          </a:bodyPr>
          <a:lstStyle/>
          <a:p>
            <a:pPr marL="271463" indent="-271463">
              <a:buNone/>
            </a:pPr>
            <a:r>
              <a:rPr lang="sk-SK" dirty="0">
                <a:cs typeface="Times New Roman" panose="02020603050405020304" pitchFamily="18" charset="0"/>
              </a:rPr>
              <a:t>8. jazykové bariéry v spoločnosti, ich podmienenosť a následky (sociálne podmienený jazykový deficit);</a:t>
            </a:r>
            <a:endParaRPr lang="hu-HU" dirty="0"/>
          </a:p>
          <a:p>
            <a:pPr marL="271463" indent="-271463">
              <a:buNone/>
            </a:pPr>
            <a:endParaRPr lang="sk-SK" dirty="0" smtClean="0">
              <a:cs typeface="Times New Roman" panose="02020603050405020304" pitchFamily="18" charset="0"/>
            </a:endParaRPr>
          </a:p>
          <a:p>
            <a:pPr marL="271463" indent="-271463">
              <a:buNone/>
            </a:pPr>
            <a:r>
              <a:rPr lang="sk-SK" dirty="0" smtClean="0">
                <a:cs typeface="Times New Roman" panose="02020603050405020304" pitchFamily="18" charset="0"/>
              </a:rPr>
              <a:t>9</a:t>
            </a:r>
            <a:r>
              <a:rPr lang="sk-SK" dirty="0">
                <a:cs typeface="Times New Roman" panose="02020603050405020304" pitchFamily="18" charset="0"/>
              </a:rPr>
              <a:t>. diferencovanosť postojov používateľov jazyka k jazykovým útvarom a k rozličným formám jazykového správania</a:t>
            </a:r>
          </a:p>
          <a:p>
            <a:pPr marL="271463" indent="-271463">
              <a:buNone/>
            </a:pPr>
            <a:endParaRPr lang="sk-SK" dirty="0">
              <a:cs typeface="Times New Roman" panose="02020603050405020304" pitchFamily="18" charset="0"/>
            </a:endParaRPr>
          </a:p>
          <a:p>
            <a:pPr marL="271463" indent="-271463">
              <a:buNone/>
            </a:pPr>
            <a:r>
              <a:rPr lang="sk-SK" dirty="0">
                <a:cs typeface="Times New Roman" panose="02020603050405020304" pitchFamily="18" charset="0"/>
              </a:rPr>
              <a:t>10. súčinnosť sociolingvistiky a psycholingvistiky; odraz sociálnej určenosti používateľa jazyka v jeho jazykovom povedomí, resp. vedomí;</a:t>
            </a:r>
          </a:p>
          <a:p>
            <a:pPr marL="271463" indent="-271463">
              <a:buNone/>
            </a:pPr>
            <a:endParaRPr lang="sk-SK" dirty="0">
              <a:cs typeface="Times New Roman" panose="02020603050405020304" pitchFamily="18" charset="0"/>
            </a:endParaRPr>
          </a:p>
          <a:p>
            <a:pPr marL="271463" indent="-271463">
              <a:buNone/>
            </a:pPr>
            <a:r>
              <a:rPr lang="sk-SK" dirty="0">
                <a:cs typeface="Times New Roman" panose="02020603050405020304" pitchFamily="18" charset="0"/>
              </a:rPr>
              <a:t>11. porovnávanie jazykov na sociolingvistickej báze (zisťovanie osobitostí jazykov, resp. ich univerzálnych sociolingvistických príznakov vzhľadom na ich sociálnu podmienenosť).</a:t>
            </a:r>
          </a:p>
          <a:p>
            <a:endParaRPr lang="hu-HU" dirty="0">
              <a:cs typeface="Times New Roman" panose="02020603050405020304" pitchFamily="18" charset="0"/>
            </a:endParaRPr>
          </a:p>
        </p:txBody>
      </p:sp>
    </p:spTree>
    <p:extLst>
      <p:ext uri="{BB962C8B-B14F-4D97-AF65-F5344CB8AC3E}">
        <p14:creationId xmlns:p14="http://schemas.microsoft.com/office/powerpoint/2010/main" val="128571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dirty="0" err="1">
                <a:latin typeface="+mn-lt"/>
              </a:rPr>
              <a:t>Sociolingvistika</a:t>
            </a:r>
            <a:r>
              <a:rPr lang="hu-HU" b="1" dirty="0">
                <a:latin typeface="+mn-lt"/>
              </a:rPr>
              <a:t> a dialektológia</a:t>
            </a:r>
            <a:endParaRPr lang="sk-SK" b="1" dirty="0">
              <a:latin typeface="+mn-lt"/>
            </a:endParaRPr>
          </a:p>
        </p:txBody>
      </p:sp>
      <p:sp>
        <p:nvSpPr>
          <p:cNvPr id="3" name="Tartalom helye 2"/>
          <p:cNvSpPr>
            <a:spLocks noGrp="1"/>
          </p:cNvSpPr>
          <p:nvPr>
            <p:ph idx="1"/>
          </p:nvPr>
        </p:nvSpPr>
        <p:spPr>
          <a:xfrm>
            <a:off x="838200" y="1493815"/>
            <a:ext cx="10515600" cy="4526737"/>
          </a:xfrm>
        </p:spPr>
        <p:txBody>
          <a:bodyPr>
            <a:normAutofit lnSpcReduction="10000"/>
          </a:bodyPr>
          <a:lstStyle/>
          <a:p>
            <a:pPr algn="just"/>
            <a:r>
              <a:rPr lang="sk-SK" dirty="0"/>
              <a:t>Sociolingvistika a dialektológia sa zaoberajú variantnosťou/variabilitou jazyka. Dialektológia sa sústreďuje na variantnosť jazyka v zemepisnom priestore. Sociolingvistika tiež robí výskum v teréne, avšak zaujíma sa o každý jazykový prejav. Nevylučuje žiadny text, nevyberá.</a:t>
            </a:r>
          </a:p>
          <a:p>
            <a:pPr algn="just"/>
            <a:r>
              <a:rPr lang="sk-SK" dirty="0"/>
              <a:t>Tradičná dialektológia sa snaží o rekonštrukciu jazykového systému nárečia (preto „vyčisťuje“ materiálovú bázu s ohľadom na predstavu, kto je nositeľ nárečia a kto nie je), zatiaľ čo sociolingvistov by zaujímal sociálny kontext a sociálne efekty používania a štruktúr nárečia.</a:t>
            </a:r>
            <a:endParaRPr lang="hu-HU" dirty="0">
              <a:cs typeface="Times New Roman" panose="02020603050405020304" pitchFamily="18" charset="0"/>
            </a:endParaRPr>
          </a:p>
          <a:p>
            <a:pPr algn="just"/>
            <a:r>
              <a:rPr lang="hu-HU" dirty="0" err="1"/>
              <a:t>Sociolingvistika</a:t>
            </a:r>
            <a:r>
              <a:rPr lang="hu-HU" dirty="0"/>
              <a:t> </a:t>
            </a:r>
            <a:r>
              <a:rPr lang="hu-HU" dirty="0" err="1"/>
              <a:t>sa</a:t>
            </a:r>
            <a:r>
              <a:rPr lang="hu-HU" dirty="0"/>
              <a:t> </a:t>
            </a:r>
            <a:r>
              <a:rPr lang="hu-HU" dirty="0" err="1"/>
              <a:t>orientuje</a:t>
            </a:r>
            <a:r>
              <a:rPr lang="hu-HU" dirty="0"/>
              <a:t> na </a:t>
            </a:r>
            <a:r>
              <a:rPr lang="hu-HU" dirty="0" err="1"/>
              <a:t>používateľov</a:t>
            </a:r>
            <a:r>
              <a:rPr lang="hu-HU" dirty="0"/>
              <a:t> </a:t>
            </a:r>
            <a:r>
              <a:rPr lang="hu-HU" dirty="0" err="1"/>
              <a:t>územných</a:t>
            </a:r>
            <a:r>
              <a:rPr lang="hu-HU" dirty="0"/>
              <a:t> </a:t>
            </a:r>
            <a:r>
              <a:rPr lang="hu-HU" dirty="0" err="1"/>
              <a:t>nárečí</a:t>
            </a:r>
            <a:r>
              <a:rPr lang="hu-HU" dirty="0"/>
              <a:t>, </a:t>
            </a:r>
            <a:r>
              <a:rPr lang="hu-HU" dirty="0" err="1"/>
              <a:t>na</a:t>
            </a:r>
            <a:r>
              <a:rPr lang="hu-HU" dirty="0"/>
              <a:t> </a:t>
            </a:r>
            <a:r>
              <a:rPr lang="hu-HU" dirty="0" err="1"/>
              <a:t>ich</a:t>
            </a:r>
            <a:r>
              <a:rPr lang="hu-HU" dirty="0"/>
              <a:t> </a:t>
            </a:r>
            <a:r>
              <a:rPr lang="hu-HU" dirty="0" err="1"/>
              <a:t>sociálne</a:t>
            </a:r>
            <a:r>
              <a:rPr lang="hu-HU" dirty="0"/>
              <a:t> </a:t>
            </a:r>
            <a:r>
              <a:rPr lang="hu-HU" dirty="0" err="1"/>
              <a:t>determinanty</a:t>
            </a:r>
            <a:r>
              <a:rPr lang="hu-HU" dirty="0"/>
              <a:t> a </a:t>
            </a:r>
            <a:r>
              <a:rPr lang="hu-HU" dirty="0" err="1"/>
              <a:t>podmienky</a:t>
            </a:r>
            <a:r>
              <a:rPr lang="hu-HU" dirty="0"/>
              <a:t> </a:t>
            </a:r>
            <a:r>
              <a:rPr lang="hu-HU" dirty="0" err="1"/>
              <a:t>používania</a:t>
            </a:r>
            <a:r>
              <a:rPr lang="hu-HU" dirty="0"/>
              <a:t> </a:t>
            </a:r>
            <a:r>
              <a:rPr lang="hu-HU" dirty="0" err="1"/>
              <a:t>nárečia</a:t>
            </a:r>
            <a:r>
              <a:rPr lang="hu-HU" dirty="0"/>
              <a:t> </a:t>
            </a:r>
            <a:r>
              <a:rPr lang="hu-HU" dirty="0" err="1"/>
              <a:t>so</a:t>
            </a:r>
            <a:r>
              <a:rPr lang="hu-HU" dirty="0"/>
              <a:t> </a:t>
            </a:r>
            <a:r>
              <a:rPr lang="hu-HU" dirty="0" err="1"/>
              <a:t>zreteľom</a:t>
            </a:r>
            <a:r>
              <a:rPr lang="hu-HU" dirty="0"/>
              <a:t> na </a:t>
            </a:r>
            <a:r>
              <a:rPr lang="hu-HU" dirty="0" err="1"/>
              <a:t>jeho</a:t>
            </a:r>
            <a:r>
              <a:rPr lang="hu-HU" dirty="0"/>
              <a:t> </a:t>
            </a:r>
            <a:r>
              <a:rPr lang="hu-HU" dirty="0" err="1"/>
              <a:t>funkciu</a:t>
            </a:r>
            <a:r>
              <a:rPr lang="hu-HU" dirty="0" smtClean="0"/>
              <a:t>.</a:t>
            </a:r>
            <a:endParaRPr lang="sk-SK" dirty="0"/>
          </a:p>
        </p:txBody>
      </p:sp>
    </p:spTree>
    <p:extLst>
      <p:ext uri="{BB962C8B-B14F-4D97-AF65-F5344CB8AC3E}">
        <p14:creationId xmlns:p14="http://schemas.microsoft.com/office/powerpoint/2010/main" val="1850853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idx="1"/>
          </p:nvPr>
        </p:nvSpPr>
        <p:spPr>
          <a:xfrm>
            <a:off x="685711" y="714704"/>
            <a:ext cx="10817404" cy="5501584"/>
          </a:xfrm>
        </p:spPr>
        <p:txBody>
          <a:bodyPr rtlCol="0">
            <a:normAutofit/>
          </a:bodyPr>
          <a:lstStyle/>
          <a:p>
            <a:pPr marL="0" indent="0" algn="just">
              <a:buClr>
                <a:srgbClr val="FFFFFF"/>
              </a:buClr>
              <a:buSzPct val="45000"/>
              <a:buNone/>
              <a:defRPr/>
            </a:pPr>
            <a:r>
              <a:rPr lang="sk-SK" altLang="sk-SK" dirty="0"/>
              <a:t>Najviac pozornosti sa doteraz venovalo výskumu  slovenských  menšín  a  „slovenčín“  v  susedných  krajinách.</a:t>
            </a:r>
          </a:p>
          <a:p>
            <a:pPr marL="0" indent="1588" algn="just">
              <a:buClr>
                <a:srgbClr val="FFFFFF"/>
              </a:buClr>
              <a:buSzPct val="45000"/>
              <a:buNone/>
              <a:defRPr/>
            </a:pPr>
            <a:endParaRPr lang="sk-SK" altLang="sk-SK" dirty="0"/>
          </a:p>
          <a:p>
            <a:pPr marL="0" indent="0" algn="just">
              <a:buClr>
                <a:srgbClr val="FFFFFF"/>
              </a:buClr>
              <a:buSzPct val="45000"/>
              <a:buNone/>
              <a:defRPr/>
            </a:pPr>
            <a:r>
              <a:rPr lang="sk-SK" altLang="sk-SK" dirty="0"/>
              <a:t>Výskumný záujem o jazykové diaspóry v Maďarsku, Srbsku, Čiernej Hore, Chorvátsku, Rumunsku, v Rakúsku, Poľsku a v Českej republike. </a:t>
            </a:r>
          </a:p>
          <a:p>
            <a:pPr marL="0" indent="1588" algn="just">
              <a:buClr>
                <a:srgbClr val="FFFFFF"/>
              </a:buClr>
              <a:buSzPct val="45000"/>
              <a:buNone/>
              <a:defRPr/>
            </a:pPr>
            <a:r>
              <a:rPr lang="sk-SK" altLang="sk-SK" dirty="0"/>
              <a:t> </a:t>
            </a:r>
          </a:p>
          <a:p>
            <a:pPr marL="0" indent="0" algn="just">
              <a:lnSpc>
                <a:spcPct val="100000"/>
              </a:lnSpc>
              <a:buClr>
                <a:srgbClr val="FFFFFF"/>
              </a:buClr>
              <a:buSzPct val="45000"/>
              <a:buNone/>
              <a:defRPr/>
            </a:pPr>
            <a:r>
              <a:rPr lang="sk-SK" altLang="sk-SK" dirty="0"/>
              <a:t>Poznanie situácie je v  krajinách,  ktoré  sú  od  materskej  krajiny  vzdialenejšie: </a:t>
            </a:r>
            <a:r>
              <a:rPr lang="sk-SK" altLang="sk-SK" dirty="0" smtClean="0"/>
              <a:t>	Bulharsko</a:t>
            </a:r>
            <a:r>
              <a:rPr lang="sk-SK" altLang="sk-SK" dirty="0"/>
              <a:t>, </a:t>
            </a:r>
            <a:endParaRPr lang="sk-SK" altLang="sk-SK" dirty="0" smtClean="0"/>
          </a:p>
          <a:p>
            <a:pPr marL="0" indent="0" algn="just">
              <a:lnSpc>
                <a:spcPct val="100000"/>
              </a:lnSpc>
              <a:buClr>
                <a:srgbClr val="FFFFFF"/>
              </a:buClr>
              <a:buSzPct val="45000"/>
              <a:buNone/>
              <a:defRPr/>
            </a:pPr>
            <a:r>
              <a:rPr lang="sk-SK" altLang="sk-SK" dirty="0" smtClean="0"/>
              <a:t>			Rusko</a:t>
            </a:r>
            <a:r>
              <a:rPr lang="sk-SK" altLang="sk-SK" dirty="0"/>
              <a:t>, ale najmä Belgicko, </a:t>
            </a:r>
            <a:endParaRPr lang="sk-SK" altLang="sk-SK" dirty="0" smtClean="0"/>
          </a:p>
          <a:p>
            <a:pPr marL="0" indent="0" algn="just">
              <a:lnSpc>
                <a:spcPct val="100000"/>
              </a:lnSpc>
              <a:buClr>
                <a:srgbClr val="FFFFFF"/>
              </a:buClr>
              <a:buSzPct val="45000"/>
              <a:buNone/>
              <a:defRPr/>
            </a:pPr>
            <a:r>
              <a:rPr lang="sk-SK" altLang="sk-SK" dirty="0" smtClean="0"/>
              <a:t>			Francúzsko </a:t>
            </a:r>
            <a:r>
              <a:rPr lang="sk-SK" altLang="sk-SK" dirty="0"/>
              <a:t>a Švajčiarsko, výrazne slabšie.</a:t>
            </a:r>
          </a:p>
        </p:txBody>
      </p:sp>
    </p:spTree>
    <p:extLst>
      <p:ext uri="{BB962C8B-B14F-4D97-AF65-F5344CB8AC3E}">
        <p14:creationId xmlns:p14="http://schemas.microsoft.com/office/powerpoint/2010/main" val="1654029606"/>
      </p:ext>
    </p:extLst>
  </p:cSld>
  <p:clrMapOvr>
    <a:masterClrMapping/>
  </p:clrMapOvr>
  <p:transition spd="med">
    <p:split dir="in"/>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idx="1"/>
          </p:nvPr>
        </p:nvSpPr>
        <p:spPr>
          <a:xfrm>
            <a:off x="685711" y="903890"/>
            <a:ext cx="10817404" cy="5742554"/>
          </a:xfrm>
        </p:spPr>
        <p:txBody>
          <a:bodyPr rtlCol="0">
            <a:normAutofit/>
          </a:bodyPr>
          <a:lstStyle/>
          <a:p>
            <a:pPr marL="0" indent="0">
              <a:lnSpc>
                <a:spcPct val="100000"/>
              </a:lnSpc>
              <a:spcBef>
                <a:spcPts val="0"/>
              </a:spcBef>
              <a:buNone/>
              <a:tabLst>
                <a:tab pos="4040188" algn="l"/>
                <a:tab pos="4489450" algn="l"/>
                <a:tab pos="4938713" algn="l"/>
                <a:tab pos="5387975" algn="l"/>
                <a:tab pos="5837238" algn="l"/>
                <a:tab pos="6286500" algn="l"/>
                <a:tab pos="6735763" algn="l"/>
                <a:tab pos="7185025" algn="l"/>
                <a:tab pos="7634288" algn="l"/>
                <a:tab pos="8083550" algn="l"/>
                <a:tab pos="8532813" algn="l"/>
                <a:tab pos="8982075" algn="l"/>
                <a:tab pos="9409113" algn="l"/>
                <a:tab pos="10133013" algn="l"/>
              </a:tabLst>
              <a:defRPr/>
            </a:pPr>
            <a:r>
              <a:rPr lang="sk-SK" altLang="sk-SK" dirty="0"/>
              <a:t>Od 40. rokov 20. storočia</a:t>
            </a:r>
            <a:r>
              <a:rPr lang="sk-SK" altLang="sk-SK" dirty="0" smtClean="0"/>
              <a:t>:</a:t>
            </a:r>
          </a:p>
          <a:p>
            <a:pPr marL="0" indent="0">
              <a:lnSpc>
                <a:spcPct val="100000"/>
              </a:lnSpc>
              <a:spcBef>
                <a:spcPts val="0"/>
              </a:spcBef>
              <a:buNone/>
              <a:tabLst>
                <a:tab pos="4040188" algn="l"/>
                <a:tab pos="4489450" algn="l"/>
                <a:tab pos="4938713" algn="l"/>
                <a:tab pos="5387975" algn="l"/>
                <a:tab pos="5837238" algn="l"/>
                <a:tab pos="6286500" algn="l"/>
                <a:tab pos="6735763" algn="l"/>
                <a:tab pos="7185025" algn="l"/>
                <a:tab pos="7634288" algn="l"/>
                <a:tab pos="8083550" algn="l"/>
                <a:tab pos="8532813" algn="l"/>
                <a:tab pos="8982075" algn="l"/>
                <a:tab pos="9409113" algn="l"/>
                <a:tab pos="10133013" algn="l"/>
              </a:tabLst>
              <a:defRPr/>
            </a:pPr>
            <a:endParaRPr lang="sk-SK" altLang="sk-SK" sz="800" dirty="0"/>
          </a:p>
          <a:p>
            <a:pPr>
              <a:lnSpc>
                <a:spcPct val="100000"/>
              </a:lnSpc>
              <a:spcBef>
                <a:spcPts val="0"/>
              </a:spcBef>
              <a:tabLst>
                <a:tab pos="4040188" algn="l"/>
                <a:tab pos="4489450" algn="l"/>
                <a:tab pos="4938713" algn="l"/>
                <a:tab pos="5387975" algn="l"/>
                <a:tab pos="5837238" algn="l"/>
                <a:tab pos="6286500" algn="l"/>
                <a:tab pos="6735763" algn="l"/>
                <a:tab pos="7185025" algn="l"/>
                <a:tab pos="7634288" algn="l"/>
                <a:tab pos="8083550" algn="l"/>
                <a:tab pos="8532813" algn="l"/>
                <a:tab pos="8982075" algn="l"/>
                <a:tab pos="9409113" algn="l"/>
                <a:tab pos="10133013" algn="l"/>
              </a:tabLst>
              <a:defRPr/>
            </a:pPr>
            <a:r>
              <a:rPr lang="sk-SK" altLang="sk-SK" dirty="0"/>
              <a:t>monografie o slovenských nárečiach v zahraničí a skutočné sociolingvistické state začali vznikať neskôr, </a:t>
            </a:r>
          </a:p>
          <a:p>
            <a:pPr>
              <a:lnSpc>
                <a:spcPct val="100000"/>
              </a:lnSpc>
              <a:spcBef>
                <a:spcPts val="0"/>
              </a:spcBef>
              <a:tabLst>
                <a:tab pos="4040188" algn="l"/>
                <a:tab pos="4489450" algn="l"/>
                <a:tab pos="4938713" algn="l"/>
                <a:tab pos="5387975" algn="l"/>
                <a:tab pos="5837238" algn="l"/>
                <a:tab pos="6286500" algn="l"/>
                <a:tab pos="6735763" algn="l"/>
                <a:tab pos="7185025" algn="l"/>
                <a:tab pos="7634288" algn="l"/>
                <a:tab pos="8083550" algn="l"/>
                <a:tab pos="8532813" algn="l"/>
                <a:tab pos="8982075" algn="l"/>
                <a:tab pos="9409113" algn="l"/>
                <a:tab pos="10133013" algn="l"/>
              </a:tabLst>
              <a:defRPr/>
            </a:pPr>
            <a:r>
              <a:rPr lang="sk-SK" altLang="sk-SK" dirty="0"/>
              <a:t>rozvinuli sa sociolingvistické aktivity zo strany Výskumného ústavu Slovákov v Maďarsku, </a:t>
            </a:r>
          </a:p>
          <a:p>
            <a:pPr>
              <a:lnSpc>
                <a:spcPct val="100000"/>
              </a:lnSpc>
              <a:spcBef>
                <a:spcPts val="0"/>
              </a:spcBef>
              <a:tabLst>
                <a:tab pos="4040188" algn="l"/>
                <a:tab pos="4489450" algn="l"/>
                <a:tab pos="4938713" algn="l"/>
                <a:tab pos="5387975" algn="l"/>
                <a:tab pos="5837238" algn="l"/>
                <a:tab pos="6286500" algn="l"/>
                <a:tab pos="6735763" algn="l"/>
                <a:tab pos="7185025" algn="l"/>
                <a:tab pos="7634288" algn="l"/>
                <a:tab pos="8083550" algn="l"/>
                <a:tab pos="8532813" algn="l"/>
                <a:tab pos="8982075" algn="l"/>
                <a:tab pos="9409113" algn="l"/>
                <a:tab pos="10133013" algn="l"/>
              </a:tabLst>
              <a:defRPr/>
            </a:pPr>
            <a:r>
              <a:rPr lang="sk-SK" altLang="sk-SK" dirty="0"/>
              <a:t> usporiadal rad významných medzinárodných konferencií, vydal veľký počet  monografických  zborníkov  a  samostatných  monografií  o  jazyku a identite Slovákov v Maďarsku,</a:t>
            </a:r>
          </a:p>
          <a:p>
            <a:pPr>
              <a:lnSpc>
                <a:spcPct val="100000"/>
              </a:lnSpc>
              <a:spcBef>
                <a:spcPts val="0"/>
              </a:spcBef>
              <a:tabLst>
                <a:tab pos="4040188" algn="l"/>
                <a:tab pos="4489450" algn="l"/>
                <a:tab pos="4938713" algn="l"/>
                <a:tab pos="5387975" algn="l"/>
                <a:tab pos="5837238" algn="l"/>
                <a:tab pos="6286500" algn="l"/>
                <a:tab pos="6735763" algn="l"/>
                <a:tab pos="7185025" algn="l"/>
                <a:tab pos="7634288" algn="l"/>
                <a:tab pos="8083550" algn="l"/>
                <a:tab pos="8532813" algn="l"/>
                <a:tab pos="8982075" algn="l"/>
                <a:tab pos="9409113" algn="l"/>
                <a:tab pos="10133013" algn="l"/>
              </a:tabLst>
              <a:defRPr/>
            </a:pPr>
            <a:r>
              <a:rPr lang="sk-SK" altLang="sk-SK" dirty="0"/>
              <a:t>život niektorých slovenských enkláv a ich „jazyka“ vo svete ostáva však  nespracovaný.</a:t>
            </a:r>
          </a:p>
          <a:p>
            <a:pPr marL="0" indent="1588">
              <a:lnSpc>
                <a:spcPct val="100000"/>
              </a:lnSpc>
              <a:spcBef>
                <a:spcPts val="0"/>
              </a:spcBef>
              <a:buNone/>
              <a:tabLst>
                <a:tab pos="4040188" algn="l"/>
                <a:tab pos="4489450" algn="l"/>
                <a:tab pos="4938713" algn="l"/>
                <a:tab pos="5387975" algn="l"/>
                <a:tab pos="5837238" algn="l"/>
                <a:tab pos="6286500" algn="l"/>
                <a:tab pos="6735763" algn="l"/>
                <a:tab pos="7185025" algn="l"/>
                <a:tab pos="7634288" algn="l"/>
                <a:tab pos="8083550" algn="l"/>
                <a:tab pos="8532813" algn="l"/>
                <a:tab pos="8982075" algn="l"/>
                <a:tab pos="9409113" algn="l"/>
                <a:tab pos="10133013" algn="l"/>
              </a:tabLst>
              <a:defRPr/>
            </a:pPr>
            <a:endParaRPr lang="sk-SK" altLang="sk-SK" dirty="0"/>
          </a:p>
        </p:txBody>
      </p:sp>
    </p:spTree>
    <p:extLst>
      <p:ext uri="{BB962C8B-B14F-4D97-AF65-F5344CB8AC3E}">
        <p14:creationId xmlns:p14="http://schemas.microsoft.com/office/powerpoint/2010/main" val="2084163687"/>
      </p:ext>
    </p:extLst>
  </p:cSld>
  <p:clrMapOvr>
    <a:masterClrMapping/>
  </p:clrMapOvr>
  <p:transition spd="med">
    <p:split dir="in"/>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stretch>
            <a:fillRect/>
          </a:stretch>
        </p:blipFill>
        <p:spPr>
          <a:xfrm>
            <a:off x="289011" y="0"/>
            <a:ext cx="5277571" cy="6858000"/>
          </a:xfrm>
          <a:prstGeom prst="rect">
            <a:avLst/>
          </a:prstGeom>
        </p:spPr>
      </p:pic>
      <p:pic>
        <p:nvPicPr>
          <p:cNvPr id="3" name="Obrázok 2"/>
          <p:cNvPicPr>
            <a:picLocks noChangeAspect="1"/>
          </p:cNvPicPr>
          <p:nvPr/>
        </p:nvPicPr>
        <p:blipFill>
          <a:blip r:embed="rId3"/>
          <a:stretch>
            <a:fillRect/>
          </a:stretch>
        </p:blipFill>
        <p:spPr>
          <a:xfrm>
            <a:off x="5566582" y="-115910"/>
            <a:ext cx="7586023" cy="6858000"/>
          </a:xfrm>
          <a:prstGeom prst="rect">
            <a:avLst/>
          </a:prstGeom>
        </p:spPr>
      </p:pic>
    </p:spTree>
    <p:extLst>
      <p:ext uri="{BB962C8B-B14F-4D97-AF65-F5344CB8AC3E}">
        <p14:creationId xmlns:p14="http://schemas.microsoft.com/office/powerpoint/2010/main" val="1423501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stretch>
            <a:fillRect/>
          </a:stretch>
        </p:blipFill>
        <p:spPr>
          <a:xfrm>
            <a:off x="833619" y="0"/>
            <a:ext cx="5089875" cy="6858000"/>
          </a:xfrm>
          <a:prstGeom prst="rect">
            <a:avLst/>
          </a:prstGeom>
        </p:spPr>
      </p:pic>
      <p:pic>
        <p:nvPicPr>
          <p:cNvPr id="3" name="Obrázok 2"/>
          <p:cNvPicPr>
            <a:picLocks noChangeAspect="1"/>
          </p:cNvPicPr>
          <p:nvPr/>
        </p:nvPicPr>
        <p:blipFill>
          <a:blip r:embed="rId3"/>
          <a:stretch>
            <a:fillRect/>
          </a:stretch>
        </p:blipFill>
        <p:spPr>
          <a:xfrm>
            <a:off x="6926184" y="0"/>
            <a:ext cx="4469976" cy="6858000"/>
          </a:xfrm>
          <a:prstGeom prst="rect">
            <a:avLst/>
          </a:prstGeom>
        </p:spPr>
      </p:pic>
    </p:spTree>
    <p:extLst>
      <p:ext uri="{BB962C8B-B14F-4D97-AF65-F5344CB8AC3E}">
        <p14:creationId xmlns:p14="http://schemas.microsoft.com/office/powerpoint/2010/main" val="3943309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sk-SK" b="1" dirty="0">
                <a:latin typeface="+mn-lt"/>
              </a:rPr>
              <a:t>Sociolingvistika vs. sociológia jazyka</a:t>
            </a:r>
          </a:p>
        </p:txBody>
      </p:sp>
      <p:sp>
        <p:nvSpPr>
          <p:cNvPr id="3" name="Tartalom helye 2"/>
          <p:cNvSpPr>
            <a:spLocks noGrp="1"/>
          </p:cNvSpPr>
          <p:nvPr>
            <p:ph idx="1"/>
          </p:nvPr>
        </p:nvSpPr>
        <p:spPr/>
        <p:txBody>
          <a:bodyPr/>
          <a:lstStyle/>
          <a:p>
            <a:r>
              <a:rPr lang="sk-SK" dirty="0"/>
              <a:t>Chápanie makro- a </a:t>
            </a:r>
            <a:r>
              <a:rPr lang="sk-SK" dirty="0" err="1"/>
              <a:t>mikrosociálnej</a:t>
            </a:r>
            <a:r>
              <a:rPr lang="sk-SK" dirty="0"/>
              <a:t> pochádza zo sociológie</a:t>
            </a:r>
          </a:p>
          <a:p>
            <a:r>
              <a:rPr lang="sk-SK" dirty="0"/>
              <a:t>„makro“ sociolingvistika sa zaoberá štrukturáciou spoločnosti, zatiaľ čo „</a:t>
            </a:r>
            <a:r>
              <a:rPr lang="sk-SK" dirty="0" err="1"/>
              <a:t>mikro</a:t>
            </a:r>
            <a:r>
              <a:rPr lang="sk-SK" dirty="0"/>
              <a:t>“ sociolingvistika sa zaoberá sociálnymi interakciami.</a:t>
            </a:r>
            <a:endParaRPr lang="cs-CZ" dirty="0"/>
          </a:p>
          <a:p>
            <a:r>
              <a:rPr lang="cs-CZ" dirty="0" err="1">
                <a:solidFill>
                  <a:srgbClr val="000000"/>
                </a:solidFill>
                <a:ea typeface="ＭＳ Ｐゴシック" pitchFamily="34" charset="-128"/>
                <a:cs typeface="Times New Roman" pitchFamily="18" charset="0"/>
              </a:rPr>
              <a:t>Predpona</a:t>
            </a:r>
            <a:r>
              <a:rPr lang="cs-CZ" dirty="0">
                <a:solidFill>
                  <a:srgbClr val="000000"/>
                </a:solidFill>
                <a:ea typeface="ＭＳ Ｐゴシック" pitchFamily="34" charset="-128"/>
                <a:cs typeface="Times New Roman" pitchFamily="18" charset="0"/>
              </a:rPr>
              <a:t> makro- znamená, že ide o </a:t>
            </a:r>
            <a:r>
              <a:rPr lang="cs-CZ" dirty="0" err="1">
                <a:solidFill>
                  <a:srgbClr val="000000"/>
                </a:solidFill>
                <a:ea typeface="ＭＳ Ｐゴシック" pitchFamily="34" charset="-128"/>
                <a:cs typeface="Times New Roman" pitchFamily="18" charset="0"/>
              </a:rPr>
              <a:t>skúmanie</a:t>
            </a:r>
            <a:r>
              <a:rPr lang="cs-CZ" dirty="0">
                <a:solidFill>
                  <a:srgbClr val="000000"/>
                </a:solidFill>
                <a:ea typeface="ＭＳ Ｐゴシック" pitchFamily="34" charset="-128"/>
                <a:cs typeface="Times New Roman" pitchFamily="18" charset="0"/>
              </a:rPr>
              <a:t> jazyka </a:t>
            </a:r>
            <a:r>
              <a:rPr lang="cs-CZ" dirty="0" err="1">
                <a:solidFill>
                  <a:srgbClr val="000000"/>
                </a:solidFill>
                <a:ea typeface="ＭＳ Ｐゴシック" pitchFamily="34" charset="-128"/>
                <a:cs typeface="Times New Roman" pitchFamily="18" charset="0"/>
              </a:rPr>
              <a:t>veľkých</a:t>
            </a:r>
            <a:r>
              <a:rPr lang="cs-CZ" dirty="0">
                <a:solidFill>
                  <a:srgbClr val="000000"/>
                </a:solidFill>
                <a:ea typeface="ＭＳ Ｐゴシック" pitchFamily="34" charset="-128"/>
                <a:cs typeface="Times New Roman" pitchFamily="18" charset="0"/>
              </a:rPr>
              <a:t> jazykových spoločenstiev (napr. národu), </a:t>
            </a:r>
            <a:r>
              <a:rPr lang="cs-CZ" dirty="0" err="1">
                <a:solidFill>
                  <a:srgbClr val="000000"/>
                </a:solidFill>
                <a:ea typeface="ＭＳ Ｐゴシック" pitchFamily="34" charset="-128"/>
                <a:cs typeface="Times New Roman" pitchFamily="18" charset="0"/>
              </a:rPr>
              <a:t>pričom</a:t>
            </a:r>
            <a:r>
              <a:rPr lang="cs-CZ" dirty="0">
                <a:solidFill>
                  <a:srgbClr val="000000"/>
                </a:solidFill>
                <a:ea typeface="ＭＳ Ｐゴシック" pitchFamily="34" charset="-128"/>
                <a:cs typeface="Times New Roman" pitchFamily="18" charset="0"/>
              </a:rPr>
              <a:t> na mikrorovine ide o jazyk malých skupín obyvateľstva (napr. rodiny a pod.).</a:t>
            </a:r>
          </a:p>
          <a:p>
            <a:r>
              <a:rPr lang="sk-SK" dirty="0"/>
              <a:t>Vzťah používateľov k jazyku skúma skôr sociálna psychológia jazyka </a:t>
            </a:r>
          </a:p>
          <a:p>
            <a:r>
              <a:rPr lang="sk-SK" dirty="0"/>
              <a:t>Sociológia jazyka je sociologická disciplína, ktorá skúma rolu jazyka v spoločnosti a venuje sa úlohe jazyka v spoločenskom živote.</a:t>
            </a:r>
          </a:p>
          <a:p>
            <a:endParaRPr lang="sk-SK" dirty="0"/>
          </a:p>
        </p:txBody>
      </p:sp>
    </p:spTree>
    <p:extLst>
      <p:ext uri="{BB962C8B-B14F-4D97-AF65-F5344CB8AC3E}">
        <p14:creationId xmlns:p14="http://schemas.microsoft.com/office/powerpoint/2010/main" val="3881986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774" y="356115"/>
            <a:ext cx="9366698" cy="884206"/>
          </a:xfrm>
        </p:spPr>
        <p:txBody>
          <a:bodyPr>
            <a:noAutofit/>
          </a:bodyPr>
          <a:lstStyle/>
          <a:p>
            <a:r>
              <a:rPr lang="en-GB" b="1" dirty="0" err="1">
                <a:latin typeface="+mn-lt"/>
              </a:rPr>
              <a:t>Sociolingvistika</a:t>
            </a:r>
            <a:r>
              <a:rPr lang="en-GB" b="1" dirty="0">
                <a:latin typeface="+mn-lt"/>
              </a:rPr>
              <a:t> </a:t>
            </a:r>
            <a:r>
              <a:rPr lang="en-GB" b="1" dirty="0" err="1">
                <a:latin typeface="+mn-lt"/>
              </a:rPr>
              <a:t>ver</a:t>
            </a:r>
            <a:r>
              <a:rPr lang="sk-SK" b="1" dirty="0">
                <a:latin typeface="+mn-lt"/>
              </a:rPr>
              <a:t>z</a:t>
            </a:r>
            <a:r>
              <a:rPr lang="en-GB" b="1" dirty="0">
                <a:latin typeface="+mn-lt"/>
              </a:rPr>
              <a:t>us </a:t>
            </a:r>
            <a:r>
              <a:rPr lang="sk-SK" b="1" dirty="0">
                <a:latin typeface="+mn-lt"/>
              </a:rPr>
              <a:t>sociológia </a:t>
            </a:r>
            <a:r>
              <a:rPr lang="sk-SK" b="1" dirty="0" smtClean="0">
                <a:latin typeface="+mn-lt"/>
              </a:rPr>
              <a:t>jazyka</a:t>
            </a:r>
            <a:endParaRPr lang="en-GB" dirty="0">
              <a:latin typeface="+mn-lt"/>
            </a:endParaRPr>
          </a:p>
        </p:txBody>
      </p:sp>
      <p:sp>
        <p:nvSpPr>
          <p:cNvPr id="3" name="Content Placeholder 2"/>
          <p:cNvSpPr>
            <a:spLocks noGrp="1"/>
          </p:cNvSpPr>
          <p:nvPr>
            <p:ph idx="1"/>
          </p:nvPr>
        </p:nvSpPr>
        <p:spPr>
          <a:xfrm>
            <a:off x="977774" y="1313608"/>
            <a:ext cx="8784976" cy="5256584"/>
          </a:xfrm>
        </p:spPr>
        <p:txBody>
          <a:bodyPr>
            <a:normAutofit/>
          </a:bodyPr>
          <a:lstStyle/>
          <a:p>
            <a:r>
              <a:rPr lang="sk-SK" dirty="0"/>
              <a:t>Aj </a:t>
            </a:r>
            <a:r>
              <a:rPr lang="sk-SK" dirty="0" err="1"/>
              <a:t>mikrosociolingvistika</a:t>
            </a:r>
            <a:r>
              <a:rPr lang="sk-SK" dirty="0"/>
              <a:t> sa zaoberá tým istým, ale inak, cez výskum interakcií medzi ľuďmi, zatiaľ čo </a:t>
            </a:r>
            <a:r>
              <a:rPr lang="sk-SK" dirty="0" err="1"/>
              <a:t>makrosociolingvistika</a:t>
            </a:r>
            <a:r>
              <a:rPr lang="sk-SK" dirty="0"/>
              <a:t> sa zaoberá tým istým cez kvantitatívne pohľady na celú spoločnosť. </a:t>
            </a:r>
          </a:p>
          <a:p>
            <a:r>
              <a:rPr lang="sk-SK" dirty="0"/>
              <a:t>Ide skôr o rozdiel </a:t>
            </a:r>
            <a:r>
              <a:rPr lang="sk-SK" b="1" dirty="0"/>
              <a:t>v pohľade a prístupe </a:t>
            </a:r>
            <a:r>
              <a:rPr lang="sk-SK" dirty="0"/>
              <a:t>k problematike, skôr ako o rozdiel v témach.</a:t>
            </a:r>
            <a:endParaRPr lang="cs-CZ" dirty="0"/>
          </a:p>
          <a:p>
            <a:pPr algn="just"/>
            <a:r>
              <a:rPr lang="en-GB" b="1" dirty="0" err="1" smtClean="0"/>
              <a:t>Makrosociolingvistika</a:t>
            </a:r>
            <a:r>
              <a:rPr lang="en-GB" b="1" dirty="0" smtClean="0"/>
              <a:t> </a:t>
            </a:r>
            <a:r>
              <a:rPr lang="en-GB" dirty="0" err="1"/>
              <a:t>sa</a:t>
            </a:r>
            <a:r>
              <a:rPr lang="en-GB" dirty="0"/>
              <a:t> </a:t>
            </a:r>
            <a:r>
              <a:rPr lang="en-GB" dirty="0" err="1"/>
              <a:t>nazýva</a:t>
            </a:r>
            <a:r>
              <a:rPr lang="hu-HU" dirty="0"/>
              <a:t>la</a:t>
            </a:r>
            <a:r>
              <a:rPr lang="en-GB" dirty="0"/>
              <a:t> </a:t>
            </a:r>
            <a:r>
              <a:rPr lang="sk-SK" dirty="0"/>
              <a:t>aj </a:t>
            </a:r>
            <a:r>
              <a:rPr lang="en-GB" dirty="0" err="1"/>
              <a:t>ako</a:t>
            </a:r>
            <a:r>
              <a:rPr lang="en-GB" dirty="0"/>
              <a:t> </a:t>
            </a:r>
            <a:r>
              <a:rPr lang="en-GB" b="1" dirty="0" err="1"/>
              <a:t>jazyková</a:t>
            </a:r>
            <a:r>
              <a:rPr lang="en-GB" b="1" dirty="0"/>
              <a:t> </a:t>
            </a:r>
            <a:r>
              <a:rPr lang="en-GB" b="1" dirty="0" err="1"/>
              <a:t>sociológia</a:t>
            </a:r>
            <a:r>
              <a:rPr lang="en-GB" dirty="0"/>
              <a:t>.</a:t>
            </a:r>
            <a:endParaRPr lang="sk-SK" dirty="0"/>
          </a:p>
          <a:p>
            <a:pPr algn="just"/>
            <a:r>
              <a:rPr lang="en-GB" dirty="0" err="1" smtClean="0"/>
              <a:t>Zaoberá</a:t>
            </a:r>
            <a:r>
              <a:rPr lang="sk-SK" dirty="0" smtClean="0"/>
              <a:t> </a:t>
            </a:r>
            <a:r>
              <a:rPr lang="sk-SK" dirty="0"/>
              <a:t>sa:</a:t>
            </a:r>
          </a:p>
          <a:p>
            <a:pPr algn="just">
              <a:buNone/>
            </a:pPr>
            <a:r>
              <a:rPr lang="sk-SK" dirty="0"/>
              <a:t>       </a:t>
            </a:r>
            <a:r>
              <a:rPr lang="en-GB" dirty="0"/>
              <a:t> </a:t>
            </a:r>
            <a:r>
              <a:rPr lang="en-GB" dirty="0" err="1"/>
              <a:t>úlohou</a:t>
            </a:r>
            <a:r>
              <a:rPr lang="en-GB" dirty="0"/>
              <a:t> </a:t>
            </a:r>
            <a:r>
              <a:rPr lang="en-GB" dirty="0" err="1"/>
              <a:t>jazyka</a:t>
            </a:r>
            <a:r>
              <a:rPr lang="en-GB" dirty="0"/>
              <a:t> v </a:t>
            </a:r>
            <a:r>
              <a:rPr lang="en-GB" dirty="0" err="1"/>
              <a:t>spoločnosti</a:t>
            </a:r>
            <a:r>
              <a:rPr lang="en-GB" dirty="0"/>
              <a:t>, </a:t>
            </a:r>
            <a:endParaRPr lang="sk-SK" dirty="0"/>
          </a:p>
          <a:p>
            <a:pPr algn="just">
              <a:buNone/>
            </a:pPr>
            <a:r>
              <a:rPr lang="sk-SK" dirty="0"/>
              <a:t>	    </a:t>
            </a:r>
            <a:r>
              <a:rPr lang="en-GB" dirty="0" err="1"/>
              <a:t>vzťahom</a:t>
            </a:r>
            <a:r>
              <a:rPr lang="en-GB" dirty="0"/>
              <a:t> </a:t>
            </a:r>
            <a:r>
              <a:rPr lang="en-GB" dirty="0" err="1"/>
              <a:t>jazyka</a:t>
            </a:r>
            <a:r>
              <a:rPr lang="en-GB" dirty="0"/>
              <a:t> s </a:t>
            </a:r>
            <a:r>
              <a:rPr lang="en-GB" dirty="0" err="1"/>
              <a:t>ďalšími</a:t>
            </a:r>
            <a:r>
              <a:rPr lang="en-GB" dirty="0"/>
              <a:t> </a:t>
            </a:r>
            <a:r>
              <a:rPr lang="en-GB" dirty="0" err="1"/>
              <a:t>sociálnymi</a:t>
            </a:r>
            <a:r>
              <a:rPr lang="en-GB" dirty="0"/>
              <a:t> </a:t>
            </a:r>
            <a:r>
              <a:rPr lang="en-GB" dirty="0" err="1"/>
              <a:t>javmi</a:t>
            </a:r>
            <a:r>
              <a:rPr lang="sk-SK" dirty="0"/>
              <a:t>.</a:t>
            </a:r>
            <a:endParaRPr lang="en-GB" dirty="0"/>
          </a:p>
        </p:txBody>
      </p:sp>
    </p:spTree>
    <p:extLst>
      <p:ext uri="{BB962C8B-B14F-4D97-AF65-F5344CB8AC3E}">
        <p14:creationId xmlns:p14="http://schemas.microsoft.com/office/powerpoint/2010/main" val="192175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CACAD4-3EF4-4E4E-839C-205B1C242904}"/>
              </a:ext>
            </a:extLst>
          </p:cNvPr>
          <p:cNvSpPr>
            <a:spLocks noGrp="1"/>
          </p:cNvSpPr>
          <p:nvPr>
            <p:ph type="title"/>
          </p:nvPr>
        </p:nvSpPr>
        <p:spPr/>
        <p:txBody>
          <a:bodyPr>
            <a:normAutofit/>
          </a:bodyPr>
          <a:lstStyle/>
          <a:p>
            <a:r>
              <a:rPr lang="sk-SK" b="1" dirty="0" err="1">
                <a:latin typeface="+mn-lt"/>
              </a:rPr>
              <a:t>Makrosociolingvistika</a:t>
            </a:r>
            <a:r>
              <a:rPr lang="sk-SK" b="1" dirty="0">
                <a:latin typeface="+mn-lt"/>
              </a:rPr>
              <a:t> </a:t>
            </a:r>
            <a:r>
              <a:rPr lang="sk-SK" b="1" dirty="0" smtClean="0">
                <a:latin typeface="+mn-lt"/>
              </a:rPr>
              <a:t/>
            </a:r>
            <a:br>
              <a:rPr lang="sk-SK" b="1" dirty="0" smtClean="0">
                <a:latin typeface="+mn-lt"/>
              </a:rPr>
            </a:br>
            <a:r>
              <a:rPr lang="sk-SK" b="1" dirty="0" smtClean="0">
                <a:latin typeface="+mn-lt"/>
              </a:rPr>
              <a:t>a </a:t>
            </a:r>
            <a:r>
              <a:rPr lang="sk-SK" b="1" dirty="0" err="1">
                <a:latin typeface="+mn-lt"/>
              </a:rPr>
              <a:t>mikrosociolingvistika</a:t>
            </a:r>
            <a:endParaRPr lang="sk-SK" b="1" dirty="0">
              <a:latin typeface="+mn-lt"/>
            </a:endParaRPr>
          </a:p>
        </p:txBody>
      </p:sp>
      <p:sp>
        <p:nvSpPr>
          <p:cNvPr id="3" name="Content Placeholder 2">
            <a:extLst>
              <a:ext uri="{FF2B5EF4-FFF2-40B4-BE49-F238E27FC236}">
                <a16:creationId xmlns="" xmlns:a16="http://schemas.microsoft.com/office/drawing/2014/main" id="{1804B3CF-E702-4EDA-BD19-BF34A4EFC039}"/>
              </a:ext>
            </a:extLst>
          </p:cNvPr>
          <p:cNvSpPr>
            <a:spLocks noGrp="1"/>
          </p:cNvSpPr>
          <p:nvPr>
            <p:ph idx="1"/>
          </p:nvPr>
        </p:nvSpPr>
        <p:spPr/>
        <p:txBody>
          <a:bodyPr>
            <a:normAutofit/>
          </a:bodyPr>
          <a:lstStyle/>
          <a:p>
            <a:r>
              <a:rPr lang="sk-SK" dirty="0"/>
              <a:t>Medzi kľúčové slová </a:t>
            </a:r>
            <a:r>
              <a:rPr lang="sk-SK" dirty="0" err="1"/>
              <a:t>makroroviny</a:t>
            </a:r>
            <a:r>
              <a:rPr lang="sk-SK" dirty="0"/>
              <a:t> sociolingvistiky zaraďujeme jazykové variety a ich typológiu, stratifikáciu národného jazyka, normu, úzus, kodifikáciu, jazykovú politiku a jazykovú kultúru.</a:t>
            </a:r>
          </a:p>
          <a:p>
            <a:endParaRPr lang="sk-SK" dirty="0"/>
          </a:p>
          <a:p>
            <a:pPr marL="361950" indent="-361950">
              <a:buNone/>
            </a:pPr>
            <a:r>
              <a:rPr lang="sk-SK" dirty="0"/>
              <a:t>1. Makrosociolingvistika – stratifikačná – vzťah medzi rozvrstvením spoločnosti  a rozčlenením jazyka – sociolingvistika spoločnosti</a:t>
            </a:r>
          </a:p>
          <a:p>
            <a:pPr marL="361950" indent="-361950">
              <a:buNone/>
            </a:pPr>
            <a:r>
              <a:rPr lang="sk-SK" dirty="0"/>
              <a:t>2. Mikrosociolingvistika – interakčná sociolingvistika – sociálne aspekty komunikačnej interakcie – sociolingvistika jazyka – zameraná na štúdium jazyka</a:t>
            </a:r>
          </a:p>
          <a:p>
            <a:endParaRPr lang="sk-SK" dirty="0"/>
          </a:p>
          <a:p>
            <a:endParaRPr lang="sk-SK" dirty="0"/>
          </a:p>
        </p:txBody>
      </p:sp>
    </p:spTree>
    <p:extLst>
      <p:ext uri="{BB962C8B-B14F-4D97-AF65-F5344CB8AC3E}">
        <p14:creationId xmlns:p14="http://schemas.microsoft.com/office/powerpoint/2010/main" val="3703440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hu-HU" b="1" dirty="0" err="1">
                <a:solidFill>
                  <a:schemeClr val="accent1">
                    <a:lumMod val="75000"/>
                  </a:schemeClr>
                </a:solidFill>
              </a:rPr>
              <a:t>Časť</a:t>
            </a:r>
            <a:r>
              <a:rPr lang="hu-HU" b="1" dirty="0">
                <a:solidFill>
                  <a:schemeClr val="accent1">
                    <a:lumMod val="75000"/>
                  </a:schemeClr>
                </a:solidFill>
              </a:rPr>
              <a:t> A </a:t>
            </a:r>
            <a:br>
              <a:rPr lang="hu-HU" b="1" dirty="0">
                <a:solidFill>
                  <a:schemeClr val="accent1">
                    <a:lumMod val="75000"/>
                  </a:schemeClr>
                </a:solidFill>
              </a:rPr>
            </a:br>
            <a:r>
              <a:rPr lang="hu-HU" b="1" dirty="0" err="1">
                <a:solidFill>
                  <a:schemeClr val="accent1">
                    <a:lumMod val="75000"/>
                  </a:schemeClr>
                </a:solidFill>
              </a:rPr>
              <a:t>Vstup</a:t>
            </a:r>
            <a:r>
              <a:rPr lang="hu-HU" b="1" dirty="0">
                <a:solidFill>
                  <a:schemeClr val="accent1">
                    <a:lumMod val="75000"/>
                  </a:schemeClr>
                </a:solidFill>
              </a:rPr>
              <a:t> </a:t>
            </a:r>
            <a:r>
              <a:rPr lang="hu-HU" b="1" dirty="0" err="1">
                <a:solidFill>
                  <a:schemeClr val="accent1">
                    <a:lumMod val="75000"/>
                  </a:schemeClr>
                </a:solidFill>
              </a:rPr>
              <a:t>do</a:t>
            </a:r>
            <a:r>
              <a:rPr lang="hu-HU" b="1" dirty="0">
                <a:solidFill>
                  <a:schemeClr val="accent1">
                    <a:lumMod val="75000"/>
                  </a:schemeClr>
                </a:solidFill>
              </a:rPr>
              <a:t> </a:t>
            </a:r>
            <a:r>
              <a:rPr lang="hu-HU" b="1" dirty="0" err="1">
                <a:solidFill>
                  <a:schemeClr val="accent1">
                    <a:lumMod val="75000"/>
                  </a:schemeClr>
                </a:solidFill>
              </a:rPr>
              <a:t>problematiky</a:t>
            </a:r>
            <a:endParaRPr lang="sk-SK" dirty="0"/>
          </a:p>
        </p:txBody>
      </p:sp>
      <p:sp>
        <p:nvSpPr>
          <p:cNvPr id="3" name="Zástupný symbol obsahu 2"/>
          <p:cNvSpPr>
            <a:spLocks noGrp="1"/>
          </p:cNvSpPr>
          <p:nvPr>
            <p:ph idx="1"/>
          </p:nvPr>
        </p:nvSpPr>
        <p:spPr/>
        <p:txBody>
          <a:bodyPr>
            <a:normAutofit/>
          </a:bodyPr>
          <a:lstStyle/>
          <a:p>
            <a:r>
              <a:rPr lang="sk-SK" b="1" dirty="0"/>
              <a:t>Prečo skúmať spoločenské súvislosti jazyka?</a:t>
            </a:r>
          </a:p>
          <a:p>
            <a:r>
              <a:rPr lang="sk-SK" b="1" dirty="0"/>
              <a:t>Sociolingvistika ako vedná disciplína a jej miesto v</a:t>
            </a:r>
            <a:r>
              <a:rPr lang="sk-SK" b="1" dirty="0">
                <a:solidFill>
                  <a:srgbClr val="FF0000"/>
                </a:solidFill>
              </a:rPr>
              <a:t> </a:t>
            </a:r>
            <a:r>
              <a:rPr lang="sk-SK" b="1" dirty="0"/>
              <a:t>lingvistike</a:t>
            </a:r>
          </a:p>
          <a:p>
            <a:r>
              <a:rPr lang="sk-SK" b="1" dirty="0"/>
              <a:t>Aký je vzťah sociolingvistiky a dialektológie?</a:t>
            </a:r>
          </a:p>
          <a:p>
            <a:r>
              <a:rPr lang="sk-SK" b="1" dirty="0"/>
              <a:t>Sociolingvistika </a:t>
            </a:r>
            <a:r>
              <a:rPr lang="sk-SK" b="1" dirty="0" err="1"/>
              <a:t>vs</a:t>
            </a:r>
            <a:r>
              <a:rPr lang="sk-SK" b="1" dirty="0"/>
              <a:t>. sociológia jazyka</a:t>
            </a:r>
          </a:p>
          <a:p>
            <a:r>
              <a:rPr lang="sk-SK" b="1" dirty="0" err="1"/>
              <a:t>Makrosociolingvistika</a:t>
            </a:r>
            <a:r>
              <a:rPr lang="sk-SK" b="1" dirty="0"/>
              <a:t> a </a:t>
            </a:r>
            <a:r>
              <a:rPr lang="sk-SK" b="1" dirty="0" err="1"/>
              <a:t>mikrosociolingvistika</a:t>
            </a:r>
            <a:endParaRPr lang="sk-SK" b="1" dirty="0"/>
          </a:p>
          <a:p>
            <a:r>
              <a:rPr lang="sk-SK" b="1" dirty="0"/>
              <a:t>Vývin sociolingvistického myslenia</a:t>
            </a:r>
          </a:p>
          <a:p>
            <a:r>
              <a:rPr lang="sk-SK" b="1" dirty="0"/>
              <a:t>Z histórie sociolingvistického výskumu na Slovensku a v Maďarsku</a:t>
            </a:r>
          </a:p>
          <a:p>
            <a:r>
              <a:rPr lang="sk-SK" b="1" dirty="0"/>
              <a:t>Aktuálne zameranie sociolingvistických výskumov</a:t>
            </a:r>
            <a:endParaRPr lang="sk-SK" dirty="0"/>
          </a:p>
        </p:txBody>
      </p:sp>
    </p:spTree>
    <p:extLst>
      <p:ext uri="{BB962C8B-B14F-4D97-AF65-F5344CB8AC3E}">
        <p14:creationId xmlns:p14="http://schemas.microsoft.com/office/powerpoint/2010/main" val="1820578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E0949A-65B0-4DBD-807A-E1843E46AD5C}"/>
              </a:ext>
            </a:extLst>
          </p:cNvPr>
          <p:cNvSpPr>
            <a:spLocks noGrp="1"/>
          </p:cNvSpPr>
          <p:nvPr>
            <p:ph type="title"/>
          </p:nvPr>
        </p:nvSpPr>
        <p:spPr/>
        <p:txBody>
          <a:bodyPr>
            <a:normAutofit/>
          </a:bodyPr>
          <a:lstStyle/>
          <a:p>
            <a:r>
              <a:rPr lang="sk-SK" sz="4000" dirty="0">
                <a:latin typeface="+mn-lt"/>
              </a:rPr>
              <a:t>1. MAKROSOCIOLINGVISTIKA</a:t>
            </a:r>
          </a:p>
        </p:txBody>
      </p:sp>
      <p:sp>
        <p:nvSpPr>
          <p:cNvPr id="3" name="Content Placeholder 2">
            <a:extLst>
              <a:ext uri="{FF2B5EF4-FFF2-40B4-BE49-F238E27FC236}">
                <a16:creationId xmlns="" xmlns:a16="http://schemas.microsoft.com/office/drawing/2014/main" id="{A788A024-238D-49AC-BDD7-145DBBAC14AD}"/>
              </a:ext>
            </a:extLst>
          </p:cNvPr>
          <p:cNvSpPr>
            <a:spLocks noGrp="1"/>
          </p:cNvSpPr>
          <p:nvPr>
            <p:ph idx="1"/>
          </p:nvPr>
        </p:nvSpPr>
        <p:spPr>
          <a:xfrm>
            <a:off x="838200" y="1690688"/>
            <a:ext cx="7300865" cy="4351338"/>
          </a:xfrm>
        </p:spPr>
        <p:txBody>
          <a:bodyPr>
            <a:normAutofit fontScale="92500" lnSpcReduction="20000"/>
          </a:bodyPr>
          <a:lstStyle/>
          <a:p>
            <a:pPr marL="0" indent="0">
              <a:buNone/>
            </a:pPr>
            <a:r>
              <a:rPr lang="sk-SK" sz="3000" dirty="0" smtClean="0"/>
              <a:t>Variabilnosť </a:t>
            </a:r>
            <a:r>
              <a:rPr lang="sk-SK" sz="3000" dirty="0"/>
              <a:t>jazyka</a:t>
            </a:r>
          </a:p>
          <a:p>
            <a:pPr marL="896938"/>
            <a:r>
              <a:rPr lang="sk-SK" sz="3000" dirty="0" smtClean="0"/>
              <a:t>skupinové </a:t>
            </a:r>
            <a:r>
              <a:rPr lang="sk-SK" sz="3000" dirty="0"/>
              <a:t>variety – sociolekty</a:t>
            </a:r>
          </a:p>
          <a:p>
            <a:pPr marL="896938"/>
            <a:r>
              <a:rPr lang="sk-SK" sz="3000" dirty="0" smtClean="0"/>
              <a:t>mediálne </a:t>
            </a:r>
            <a:r>
              <a:rPr lang="sk-SK" sz="3000" dirty="0"/>
              <a:t>variety – médiolekty</a:t>
            </a:r>
          </a:p>
          <a:p>
            <a:pPr marL="896938"/>
            <a:r>
              <a:rPr lang="sk-SK" sz="3000" dirty="0" smtClean="0"/>
              <a:t>funkčné </a:t>
            </a:r>
            <a:r>
              <a:rPr lang="sk-SK" sz="3000" dirty="0"/>
              <a:t>variety – </a:t>
            </a:r>
            <a:r>
              <a:rPr lang="sk-SK" sz="3000" dirty="0" err="1"/>
              <a:t>funkciolety</a:t>
            </a:r>
            <a:endParaRPr lang="sk-SK" sz="3000" dirty="0"/>
          </a:p>
          <a:p>
            <a:pPr marL="896938"/>
            <a:r>
              <a:rPr lang="sk-SK" sz="3000" dirty="0" err="1" smtClean="0"/>
              <a:t>bázilekt</a:t>
            </a:r>
            <a:endParaRPr lang="sk-SK" sz="3000" dirty="0"/>
          </a:p>
          <a:p>
            <a:pPr marL="896938"/>
            <a:r>
              <a:rPr lang="sk-SK" sz="3000" dirty="0" err="1" smtClean="0"/>
              <a:t>mezolekt</a:t>
            </a:r>
            <a:endParaRPr lang="sk-SK" sz="3000" dirty="0"/>
          </a:p>
          <a:p>
            <a:pPr marL="896938"/>
            <a:r>
              <a:rPr lang="sk-SK" sz="3000" dirty="0" err="1" smtClean="0"/>
              <a:t>akrolekt</a:t>
            </a:r>
            <a:endParaRPr lang="sk-SK" sz="3000" dirty="0"/>
          </a:p>
          <a:p>
            <a:pPr marL="896938"/>
            <a:r>
              <a:rPr lang="sk-SK" sz="3000" dirty="0" err="1" smtClean="0"/>
              <a:t>technolekt</a:t>
            </a:r>
            <a:endParaRPr lang="sk-SK" sz="3000" dirty="0" smtClean="0"/>
          </a:p>
          <a:p>
            <a:pPr marL="896938"/>
            <a:r>
              <a:rPr lang="sk-SK" sz="3000" dirty="0" smtClean="0"/>
              <a:t>spisovný </a:t>
            </a:r>
            <a:r>
              <a:rPr lang="sk-SK" sz="3000" dirty="0"/>
              <a:t>jazyk</a:t>
            </a:r>
          </a:p>
          <a:p>
            <a:pPr marL="896938"/>
            <a:r>
              <a:rPr lang="sk-SK" sz="3000" dirty="0" smtClean="0"/>
              <a:t>jazyková </a:t>
            </a:r>
            <a:r>
              <a:rPr lang="sk-SK" sz="3000" dirty="0"/>
              <a:t>politika a jazyková kultúra </a:t>
            </a:r>
          </a:p>
          <a:p>
            <a:endParaRPr lang="sk-SK" dirty="0"/>
          </a:p>
          <a:p>
            <a:endParaRPr lang="sk-SK" dirty="0"/>
          </a:p>
        </p:txBody>
      </p:sp>
    </p:spTree>
    <p:extLst>
      <p:ext uri="{BB962C8B-B14F-4D97-AF65-F5344CB8AC3E}">
        <p14:creationId xmlns:p14="http://schemas.microsoft.com/office/powerpoint/2010/main" val="3727231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C2943A-8A56-4C08-8819-CE947B8FC70A}"/>
              </a:ext>
            </a:extLst>
          </p:cNvPr>
          <p:cNvSpPr>
            <a:spLocks noGrp="1"/>
          </p:cNvSpPr>
          <p:nvPr>
            <p:ph type="title"/>
          </p:nvPr>
        </p:nvSpPr>
        <p:spPr/>
        <p:txBody>
          <a:bodyPr>
            <a:normAutofit/>
          </a:bodyPr>
          <a:lstStyle/>
          <a:p>
            <a:r>
              <a:rPr lang="sk-SK" sz="4000" dirty="0">
                <a:latin typeface="+mn-lt"/>
              </a:rPr>
              <a:t>2. MIKROSOCIOLINGVISTIKA</a:t>
            </a:r>
          </a:p>
        </p:txBody>
      </p:sp>
      <p:sp>
        <p:nvSpPr>
          <p:cNvPr id="3" name="Content Placeholder 2">
            <a:extLst>
              <a:ext uri="{FF2B5EF4-FFF2-40B4-BE49-F238E27FC236}">
                <a16:creationId xmlns="" xmlns:a16="http://schemas.microsoft.com/office/drawing/2014/main" id="{D5D57851-EECB-455F-BC1C-B2A7F60C27C6}"/>
              </a:ext>
            </a:extLst>
          </p:cNvPr>
          <p:cNvSpPr>
            <a:spLocks noGrp="1"/>
          </p:cNvSpPr>
          <p:nvPr>
            <p:ph idx="1"/>
          </p:nvPr>
        </p:nvSpPr>
        <p:spPr/>
        <p:txBody>
          <a:bodyPr/>
          <a:lstStyle/>
          <a:p>
            <a:r>
              <a:rPr lang="sk-SK" dirty="0" smtClean="0"/>
              <a:t>Komunikačná </a:t>
            </a:r>
            <a:r>
              <a:rPr lang="sk-SK" dirty="0"/>
              <a:t>kompetencia a sociálny život</a:t>
            </a:r>
          </a:p>
          <a:p>
            <a:r>
              <a:rPr lang="sk-SK" dirty="0" smtClean="0"/>
              <a:t>Sociálny </a:t>
            </a:r>
            <a:r>
              <a:rPr lang="sk-SK" dirty="0"/>
              <a:t>status a sociálna rola, hierarchizácia, očakávania</a:t>
            </a:r>
          </a:p>
          <a:p>
            <a:r>
              <a:rPr lang="sk-SK" dirty="0" smtClean="0"/>
              <a:t>Sociálne </a:t>
            </a:r>
            <a:r>
              <a:rPr lang="sk-SK" dirty="0"/>
              <a:t>vzťahy v jazykovej komunikácii – </a:t>
            </a:r>
            <a:r>
              <a:rPr lang="sk-SK" dirty="0" err="1" smtClean="0"/>
              <a:t>diskurze</a:t>
            </a:r>
            <a:r>
              <a:rPr lang="sk-SK" dirty="0" smtClean="0"/>
              <a:t> </a:t>
            </a:r>
          </a:p>
          <a:p>
            <a:r>
              <a:rPr lang="sk-SK" dirty="0" smtClean="0"/>
              <a:t>Princíp </a:t>
            </a:r>
            <a:r>
              <a:rPr lang="sk-SK" dirty="0"/>
              <a:t>zdvorilosti</a:t>
            </a:r>
          </a:p>
          <a:p>
            <a:r>
              <a:rPr lang="sk-SK" dirty="0" smtClean="0"/>
              <a:t>Jazyková </a:t>
            </a:r>
            <a:r>
              <a:rPr lang="sk-SK" dirty="0"/>
              <a:t>komunikácia ako akomodačno-asimilačná </a:t>
            </a:r>
            <a:r>
              <a:rPr lang="sk-SK" dirty="0" err="1" smtClean="0"/>
              <a:t>akvitivu</a:t>
            </a:r>
            <a:endParaRPr lang="sk-SK" dirty="0" smtClean="0"/>
          </a:p>
          <a:p>
            <a:r>
              <a:rPr lang="sk-SK" dirty="0" smtClean="0"/>
              <a:t>Kooperatívna </a:t>
            </a:r>
            <a:r>
              <a:rPr lang="sk-SK" dirty="0"/>
              <a:t>spolupráca</a:t>
            </a:r>
          </a:p>
          <a:p>
            <a:r>
              <a:rPr lang="sk-SK" dirty="0" smtClean="0"/>
              <a:t>Splnené </a:t>
            </a:r>
            <a:r>
              <a:rPr lang="sk-SK" dirty="0"/>
              <a:t>predpoklady interakcie</a:t>
            </a:r>
          </a:p>
          <a:p>
            <a:endParaRPr lang="sk-SK" dirty="0"/>
          </a:p>
          <a:p>
            <a:endParaRPr lang="sk-SK" dirty="0"/>
          </a:p>
        </p:txBody>
      </p:sp>
    </p:spTree>
    <p:extLst>
      <p:ext uri="{BB962C8B-B14F-4D97-AF65-F5344CB8AC3E}">
        <p14:creationId xmlns:p14="http://schemas.microsoft.com/office/powerpoint/2010/main" val="1380161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4703" y="377279"/>
            <a:ext cx="10625959" cy="6128623"/>
          </a:xfrm>
        </p:spPr>
        <p:txBody>
          <a:bodyPr>
            <a:normAutofit fontScale="77500" lnSpcReduction="20000"/>
          </a:bodyPr>
          <a:lstStyle/>
          <a:p>
            <a:pPr>
              <a:buNone/>
            </a:pPr>
            <a:r>
              <a:rPr lang="sk-SK" dirty="0" err="1"/>
              <a:t>lokučné</a:t>
            </a:r>
            <a:r>
              <a:rPr lang="sk-SK" dirty="0"/>
              <a:t>, </a:t>
            </a:r>
            <a:r>
              <a:rPr lang="sk-SK" dirty="0" err="1"/>
              <a:t>ilokučné</a:t>
            </a:r>
            <a:r>
              <a:rPr lang="sk-SK" dirty="0"/>
              <a:t>, </a:t>
            </a:r>
            <a:r>
              <a:rPr lang="sk-SK" dirty="0" err="1"/>
              <a:t>perlokučné</a:t>
            </a:r>
            <a:r>
              <a:rPr lang="sk-SK" dirty="0"/>
              <a:t> akty, napr.:</a:t>
            </a:r>
          </a:p>
          <a:p>
            <a:pPr>
              <a:buNone/>
            </a:pPr>
            <a:endParaRPr lang="sk-SK" dirty="0"/>
          </a:p>
          <a:p>
            <a:pPr>
              <a:buNone/>
            </a:pPr>
            <a:r>
              <a:rPr lang="sk-SK" dirty="0"/>
              <a:t>a) (1) </a:t>
            </a:r>
            <a:r>
              <a:rPr lang="sk-SK" i="1" dirty="0"/>
              <a:t>Som veľmi unavený.</a:t>
            </a:r>
            <a:endParaRPr lang="en-GB" dirty="0"/>
          </a:p>
          <a:p>
            <a:r>
              <a:rPr lang="sk-SK" dirty="0"/>
              <a:t>Tento prejav môže byť prosté konštatovanie faktov (1),</a:t>
            </a:r>
          </a:p>
          <a:p>
            <a:pPr algn="just"/>
            <a:r>
              <a:rPr lang="sk-SK" dirty="0"/>
              <a:t>môže predstavovať aj odmietnutie, ak ma niekto chce zavolať do kina (2)</a:t>
            </a:r>
          </a:p>
          <a:p>
            <a:pPr>
              <a:buNone/>
            </a:pPr>
            <a:endParaRPr lang="sk-SK" dirty="0" smtClean="0"/>
          </a:p>
          <a:p>
            <a:pPr>
              <a:buNone/>
            </a:pPr>
            <a:r>
              <a:rPr lang="en-GB" dirty="0" smtClean="0"/>
              <a:t>(</a:t>
            </a:r>
            <a:r>
              <a:rPr lang="en-GB" dirty="0"/>
              <a:t>2) A: </a:t>
            </a:r>
            <a:r>
              <a:rPr lang="en-GB" i="1" dirty="0" err="1"/>
              <a:t>Pôjdeme</a:t>
            </a:r>
            <a:r>
              <a:rPr lang="en-GB" i="1" dirty="0"/>
              <a:t> do kina?</a:t>
            </a:r>
            <a:endParaRPr lang="en-GB" dirty="0"/>
          </a:p>
          <a:p>
            <a:pPr>
              <a:buNone/>
            </a:pPr>
            <a:r>
              <a:rPr lang="sk-SK" i="1" dirty="0"/>
              <a:t>    </a:t>
            </a:r>
            <a:r>
              <a:rPr lang="en-GB" i="1" dirty="0"/>
              <a:t>  B: </a:t>
            </a:r>
            <a:r>
              <a:rPr lang="en-GB" i="1" dirty="0" err="1"/>
              <a:t>Som</a:t>
            </a:r>
            <a:r>
              <a:rPr lang="en-GB" i="1" dirty="0"/>
              <a:t> </a:t>
            </a:r>
            <a:r>
              <a:rPr lang="en-GB" i="1" dirty="0" err="1"/>
              <a:t>veľmi</a:t>
            </a:r>
            <a:r>
              <a:rPr lang="en-GB" i="1" dirty="0"/>
              <a:t> </a:t>
            </a:r>
            <a:r>
              <a:rPr lang="en-GB" i="1" dirty="0" err="1"/>
              <a:t>unavený</a:t>
            </a:r>
            <a:r>
              <a:rPr lang="en-GB" i="1" dirty="0"/>
              <a:t>.</a:t>
            </a:r>
            <a:endParaRPr lang="sk-SK" i="1" dirty="0"/>
          </a:p>
          <a:p>
            <a:r>
              <a:rPr lang="sk-SK" dirty="0" smtClean="0"/>
              <a:t>môže </a:t>
            </a:r>
            <a:r>
              <a:rPr lang="sk-SK" dirty="0"/>
              <a:t>byť požiadavka (3)</a:t>
            </a:r>
          </a:p>
          <a:p>
            <a:pPr>
              <a:buNone/>
            </a:pPr>
            <a:endParaRPr lang="sk-SK" dirty="0" smtClean="0"/>
          </a:p>
          <a:p>
            <a:pPr>
              <a:buNone/>
            </a:pPr>
            <a:r>
              <a:rPr lang="en-GB" dirty="0" smtClean="0"/>
              <a:t>(</a:t>
            </a:r>
            <a:r>
              <a:rPr lang="en-GB" dirty="0"/>
              <a:t>3) A: </a:t>
            </a:r>
            <a:r>
              <a:rPr lang="en-GB" i="1" dirty="0" err="1"/>
              <a:t>Dnes</a:t>
            </a:r>
            <a:r>
              <a:rPr lang="en-GB" i="1" dirty="0"/>
              <a:t> </a:t>
            </a:r>
            <a:r>
              <a:rPr lang="en-GB" i="1" dirty="0" err="1"/>
              <a:t>som</a:t>
            </a:r>
            <a:r>
              <a:rPr lang="en-GB" i="1" dirty="0"/>
              <a:t> </a:t>
            </a:r>
            <a:r>
              <a:rPr lang="en-GB" i="1" dirty="0" err="1"/>
              <a:t>veľa</a:t>
            </a:r>
            <a:r>
              <a:rPr lang="en-GB" i="1" dirty="0"/>
              <a:t> </a:t>
            </a:r>
            <a:r>
              <a:rPr lang="en-GB" i="1" dirty="0" err="1"/>
              <a:t>pracoval</a:t>
            </a:r>
            <a:r>
              <a:rPr lang="en-GB" i="1" dirty="0"/>
              <a:t>. </a:t>
            </a:r>
            <a:r>
              <a:rPr lang="en-GB" i="1" dirty="0" err="1"/>
              <a:t>Som</a:t>
            </a:r>
            <a:r>
              <a:rPr lang="en-GB" i="1" dirty="0"/>
              <a:t> </a:t>
            </a:r>
            <a:r>
              <a:rPr lang="en-GB" i="1" dirty="0" err="1"/>
              <a:t>veľmi</a:t>
            </a:r>
            <a:r>
              <a:rPr lang="en-GB" i="1" dirty="0"/>
              <a:t> </a:t>
            </a:r>
            <a:r>
              <a:rPr lang="en-GB" i="1" dirty="0" err="1"/>
              <a:t>unavený</a:t>
            </a:r>
            <a:r>
              <a:rPr lang="en-GB" i="1" dirty="0"/>
              <a:t>.</a:t>
            </a:r>
            <a:endParaRPr lang="en-GB" dirty="0"/>
          </a:p>
          <a:p>
            <a:pPr>
              <a:buNone/>
            </a:pPr>
            <a:r>
              <a:rPr lang="sk-SK" dirty="0"/>
              <a:t>     </a:t>
            </a:r>
            <a:r>
              <a:rPr lang="en-GB" dirty="0"/>
              <a:t>  B: </a:t>
            </a:r>
            <a:r>
              <a:rPr lang="en-GB" dirty="0" err="1"/>
              <a:t>Dobre</a:t>
            </a:r>
            <a:r>
              <a:rPr lang="en-GB" dirty="0"/>
              <a:t>, </a:t>
            </a:r>
            <a:r>
              <a:rPr lang="en-GB" dirty="0" err="1"/>
              <a:t>dnes</a:t>
            </a:r>
            <a:r>
              <a:rPr lang="en-GB" dirty="0"/>
              <a:t> </a:t>
            </a:r>
            <a:r>
              <a:rPr lang="en-GB" dirty="0" err="1"/>
              <a:t>ja</a:t>
            </a:r>
            <a:r>
              <a:rPr lang="en-GB" dirty="0"/>
              <a:t> </a:t>
            </a:r>
            <a:r>
              <a:rPr lang="en-GB" dirty="0" err="1"/>
              <a:t>umyjem</a:t>
            </a:r>
            <a:r>
              <a:rPr lang="en-GB" dirty="0"/>
              <a:t> </a:t>
            </a:r>
            <a:r>
              <a:rPr lang="en-GB" dirty="0" err="1"/>
              <a:t>riady</a:t>
            </a:r>
            <a:r>
              <a:rPr lang="en-GB" dirty="0"/>
              <a:t>.</a:t>
            </a:r>
            <a:endParaRPr lang="sk-SK" dirty="0"/>
          </a:p>
          <a:p>
            <a:r>
              <a:rPr lang="sk-SK" dirty="0" smtClean="0"/>
              <a:t>ale </a:t>
            </a:r>
            <a:r>
              <a:rPr lang="sk-SK" dirty="0"/>
              <a:t>môže znamenať aj to, že práve potrebujem odpočinok alebo starostlivosť.</a:t>
            </a:r>
            <a:endParaRPr lang="en-GB" dirty="0"/>
          </a:p>
          <a:p>
            <a:pPr>
              <a:buNone/>
            </a:pPr>
            <a:endParaRPr lang="sk-SK" dirty="0" smtClean="0"/>
          </a:p>
          <a:p>
            <a:pPr>
              <a:buNone/>
            </a:pPr>
            <a:r>
              <a:rPr lang="en-GB" dirty="0" smtClean="0"/>
              <a:t>(</a:t>
            </a:r>
            <a:r>
              <a:rPr lang="en-GB" dirty="0"/>
              <a:t>4) </a:t>
            </a:r>
            <a:r>
              <a:rPr lang="sk-SK" dirty="0"/>
              <a:t> </a:t>
            </a:r>
            <a:r>
              <a:rPr lang="en-GB" dirty="0"/>
              <a:t>A: </a:t>
            </a:r>
            <a:r>
              <a:rPr lang="en-GB" i="1" dirty="0" err="1"/>
              <a:t>Celý</a:t>
            </a:r>
            <a:r>
              <a:rPr lang="en-GB" i="1" dirty="0"/>
              <a:t> </a:t>
            </a:r>
            <a:r>
              <a:rPr lang="en-GB" i="1" dirty="0" err="1"/>
              <a:t>deň</a:t>
            </a:r>
            <a:r>
              <a:rPr lang="en-GB" i="1" dirty="0"/>
              <a:t> </a:t>
            </a:r>
            <a:r>
              <a:rPr lang="en-GB" i="1" dirty="0" err="1"/>
              <a:t>som</a:t>
            </a:r>
            <a:r>
              <a:rPr lang="en-GB" i="1" dirty="0"/>
              <a:t> </a:t>
            </a:r>
            <a:r>
              <a:rPr lang="en-GB" i="1" dirty="0" err="1"/>
              <a:t>pracoval</a:t>
            </a:r>
            <a:r>
              <a:rPr lang="en-GB" i="1" dirty="0"/>
              <a:t>. </a:t>
            </a:r>
            <a:r>
              <a:rPr lang="en-GB" i="1" dirty="0" err="1"/>
              <a:t>Som</a:t>
            </a:r>
            <a:r>
              <a:rPr lang="en-GB" i="1" dirty="0"/>
              <a:t> </a:t>
            </a:r>
            <a:r>
              <a:rPr lang="en-GB" i="1" dirty="0" err="1"/>
              <a:t>veľmi</a:t>
            </a:r>
            <a:r>
              <a:rPr lang="en-GB" i="1" dirty="0"/>
              <a:t> </a:t>
            </a:r>
            <a:r>
              <a:rPr lang="en-GB" i="1" dirty="0" err="1"/>
              <a:t>unavený</a:t>
            </a:r>
            <a:r>
              <a:rPr lang="en-GB" i="1" dirty="0"/>
              <a:t>.</a:t>
            </a:r>
            <a:endParaRPr lang="sk-SK" dirty="0"/>
          </a:p>
          <a:p>
            <a:pPr>
              <a:buNone/>
            </a:pPr>
            <a:r>
              <a:rPr lang="sk-SK" i="1" dirty="0"/>
              <a:t>  </a:t>
            </a:r>
            <a:r>
              <a:rPr lang="en-GB" i="1" dirty="0"/>
              <a:t>  </a:t>
            </a:r>
            <a:r>
              <a:rPr lang="sk-SK" i="1" dirty="0"/>
              <a:t> </a:t>
            </a:r>
            <a:r>
              <a:rPr lang="en-GB" i="1" dirty="0"/>
              <a:t> </a:t>
            </a:r>
            <a:r>
              <a:rPr lang="sk-SK" i="1" dirty="0"/>
              <a:t> </a:t>
            </a:r>
            <a:r>
              <a:rPr lang="en-GB" i="1" dirty="0"/>
              <a:t>B: </a:t>
            </a:r>
            <a:r>
              <a:rPr lang="en-GB" i="1" dirty="0" err="1"/>
              <a:t>Nepôjdeme</a:t>
            </a:r>
            <a:r>
              <a:rPr lang="en-GB" i="1" dirty="0"/>
              <a:t> </a:t>
            </a:r>
            <a:r>
              <a:rPr lang="en-GB" i="1" dirty="0" err="1"/>
              <a:t>na</a:t>
            </a:r>
            <a:r>
              <a:rPr lang="en-GB" i="1" dirty="0"/>
              <a:t> </a:t>
            </a:r>
            <a:r>
              <a:rPr lang="en-GB" i="1" dirty="0" err="1"/>
              <a:t>prechádzku</a:t>
            </a:r>
            <a:r>
              <a:rPr lang="en-GB" i="1" dirty="0"/>
              <a:t>? </a:t>
            </a:r>
            <a:r>
              <a:rPr lang="en-GB" i="1" dirty="0" err="1"/>
              <a:t>Alebo</a:t>
            </a:r>
            <a:r>
              <a:rPr lang="en-GB" i="1" dirty="0"/>
              <a:t> </a:t>
            </a:r>
            <a:r>
              <a:rPr lang="en-GB" i="1" dirty="0" err="1"/>
              <a:t>pôjdeme</a:t>
            </a:r>
            <a:r>
              <a:rPr lang="en-GB" i="1" dirty="0"/>
              <a:t> </a:t>
            </a:r>
            <a:r>
              <a:rPr lang="sk-SK" i="1" dirty="0"/>
              <a:t>niekam </a:t>
            </a:r>
            <a:r>
              <a:rPr lang="en-GB" i="1" dirty="0" err="1"/>
              <a:t>na</a:t>
            </a:r>
            <a:r>
              <a:rPr lang="en-GB" i="1" dirty="0"/>
              <a:t> </a:t>
            </a:r>
            <a:r>
              <a:rPr lang="en-GB" i="1" dirty="0" err="1"/>
              <a:t>večeru</a:t>
            </a:r>
            <a:r>
              <a:rPr lang="en-GB" i="1" dirty="0"/>
              <a:t>?</a:t>
            </a:r>
            <a:endParaRPr lang="en-GB" dirty="0"/>
          </a:p>
          <a:p>
            <a:pPr>
              <a:buNone/>
            </a:pPr>
            <a:r>
              <a:rPr lang="en-GB" i="1" dirty="0"/>
              <a:t> </a:t>
            </a:r>
            <a:endParaRPr lang="en-GB" dirty="0"/>
          </a:p>
          <a:p>
            <a:endParaRPr lang="en-GB" dirty="0"/>
          </a:p>
        </p:txBody>
      </p:sp>
    </p:spTree>
    <p:extLst>
      <p:ext uri="{BB962C8B-B14F-4D97-AF65-F5344CB8AC3E}">
        <p14:creationId xmlns:p14="http://schemas.microsoft.com/office/powerpoint/2010/main" val="2409085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899" y="260648"/>
            <a:ext cx="10030573" cy="6167448"/>
          </a:xfrm>
        </p:spPr>
        <p:txBody>
          <a:bodyPr>
            <a:normAutofit lnSpcReduction="10000"/>
          </a:bodyPr>
          <a:lstStyle/>
          <a:p>
            <a:pPr marL="0" indent="0" algn="just">
              <a:buNone/>
            </a:pPr>
            <a:r>
              <a:rPr lang="sk-SK" b="1" dirty="0" err="1"/>
              <a:t>Mikrosociolingvistika</a:t>
            </a:r>
            <a:r>
              <a:rPr lang="sk-SK" b="1" dirty="0"/>
              <a:t> </a:t>
            </a:r>
            <a:r>
              <a:rPr lang="sk-SK" dirty="0"/>
              <a:t>sa sústreďuje na reč malej sociálnej skupiny a vychádza z konkrétnych prehovorov.</a:t>
            </a:r>
          </a:p>
          <a:p>
            <a:pPr marL="0" indent="0" algn="just">
              <a:buNone/>
            </a:pPr>
            <a:r>
              <a:rPr lang="sk-SK" dirty="0"/>
              <a:t>Sem patrí:</a:t>
            </a:r>
          </a:p>
          <a:p>
            <a:pPr algn="just"/>
            <a:r>
              <a:rPr lang="sk-SK" dirty="0"/>
              <a:t>analýza konverzácie ľudí, nemusí ísť len o konverzáciu, ale </a:t>
            </a:r>
            <a:r>
              <a:rPr lang="sk-SK" dirty="0" err="1" smtClean="0"/>
              <a:t>akúkoľ</a:t>
            </a:r>
            <a:r>
              <a:rPr lang="sk-SK" dirty="0" smtClean="0"/>
              <a:t>-vek </a:t>
            </a:r>
            <a:r>
              <a:rPr lang="sk-SK" dirty="0"/>
              <a:t>komunikáciu, ktorú možno pozorovať.</a:t>
            </a:r>
          </a:p>
          <a:p>
            <a:pPr algn="just"/>
            <a:r>
              <a:rPr lang="sk-SK" dirty="0"/>
              <a:t>štýlové posuny jednotlivých hovoriacich, ich komunikačné ciele a stratégie, prostredníctvom ktorých tieto ciele dosahujú, a pod.</a:t>
            </a:r>
          </a:p>
          <a:p>
            <a:pPr algn="just"/>
            <a:r>
              <a:rPr lang="sk-SK" dirty="0" err="1"/>
              <a:t>Mikropohľad</a:t>
            </a:r>
            <a:r>
              <a:rPr lang="sk-SK" dirty="0"/>
              <a:t> by sme oproti </a:t>
            </a:r>
            <a:r>
              <a:rPr lang="sk-SK" dirty="0" err="1"/>
              <a:t>makropohľadu</a:t>
            </a:r>
            <a:r>
              <a:rPr lang="sk-SK" dirty="0"/>
              <a:t> mohli nazvať ako </a:t>
            </a:r>
            <a:r>
              <a:rPr lang="sk-SK" dirty="0" smtClean="0"/>
              <a:t>„</a:t>
            </a:r>
            <a:r>
              <a:rPr lang="sk-SK" b="1" dirty="0" smtClean="0"/>
              <a:t>pohľad zblízka“ </a:t>
            </a:r>
            <a:r>
              <a:rPr lang="sk-SK" b="1" dirty="0"/>
              <a:t>či </a:t>
            </a:r>
            <a:r>
              <a:rPr lang="sk-SK" b="1" dirty="0" smtClean="0"/>
              <a:t>„zaostrený pohľad“</a:t>
            </a:r>
            <a:r>
              <a:rPr lang="sk-SK" dirty="0" smtClean="0"/>
              <a:t>. </a:t>
            </a:r>
            <a:endParaRPr lang="sk-SK" dirty="0"/>
          </a:p>
          <a:p>
            <a:pPr algn="just"/>
            <a:r>
              <a:rPr lang="sk-SK" dirty="0" err="1"/>
              <a:t>Mikrosociolingvistika</a:t>
            </a:r>
            <a:r>
              <a:rPr lang="sk-SK" dirty="0"/>
              <a:t> sa sústreďuje na jazyk malých skupín obyvateľstva (jazyk rodiny, školskej triedy, občianskeho združenia).</a:t>
            </a:r>
          </a:p>
          <a:p>
            <a:pPr algn="just"/>
            <a:r>
              <a:rPr lang="sk-SK" dirty="0" err="1"/>
              <a:t>Mikrosociolingvistika</a:t>
            </a:r>
            <a:r>
              <a:rPr lang="sk-SK" dirty="0"/>
              <a:t> sa zameriava aj na jazyk veľkých skupín obyvateľstva, ale spôsoby zovšeobecňovania sú, samozrejme, iné ako pri kvantitatívnych analýzach, typických pre </a:t>
            </a:r>
            <a:r>
              <a:rPr lang="sk-SK" dirty="0" err="1" smtClean="0"/>
              <a:t>makrosocioling-vistiku</a:t>
            </a:r>
            <a:r>
              <a:rPr lang="sk-SK" dirty="0"/>
              <a:t>. </a:t>
            </a:r>
          </a:p>
          <a:p>
            <a:endParaRPr lang="en-GB" dirty="0"/>
          </a:p>
        </p:txBody>
      </p:sp>
    </p:spTree>
    <p:extLst>
      <p:ext uri="{BB962C8B-B14F-4D97-AF65-F5344CB8AC3E}">
        <p14:creationId xmlns:p14="http://schemas.microsoft.com/office/powerpoint/2010/main" val="231652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9147" y="754424"/>
            <a:ext cx="10515600" cy="1325563"/>
          </a:xfrm>
        </p:spPr>
        <p:txBody>
          <a:bodyPr>
            <a:normAutofit fontScale="90000"/>
          </a:bodyPr>
          <a:lstStyle/>
          <a:p>
            <a:r>
              <a:rPr lang="sk-SK" b="1" dirty="0">
                <a:latin typeface="+mn-lt"/>
              </a:rPr>
              <a:t>Členenie smerov sociolingvistického výskumu </a:t>
            </a:r>
            <a:r>
              <a:rPr lang="sk-SK" sz="4000" dirty="0"/>
              <a:t>(</a:t>
            </a:r>
            <a:r>
              <a:rPr lang="sk-SK" sz="4000" dirty="0" err="1"/>
              <a:t>Neustupný</a:t>
            </a:r>
            <a:r>
              <a:rPr lang="sk-SK" sz="4000" dirty="0"/>
              <a:t> 2003 IN: Sociologický časopis)</a:t>
            </a:r>
          </a:p>
        </p:txBody>
      </p:sp>
      <p:sp>
        <p:nvSpPr>
          <p:cNvPr id="3" name="Zástupný symbol obsahu 2"/>
          <p:cNvSpPr>
            <a:spLocks noGrp="1"/>
          </p:cNvSpPr>
          <p:nvPr>
            <p:ph idx="1"/>
          </p:nvPr>
        </p:nvSpPr>
        <p:spPr>
          <a:xfrm>
            <a:off x="829147" y="2214924"/>
            <a:ext cx="10515600" cy="2927444"/>
          </a:xfrm>
        </p:spPr>
        <p:txBody>
          <a:bodyPr/>
          <a:lstStyle/>
          <a:p>
            <a:pPr>
              <a:buAutoNum type="arabicPeriod"/>
            </a:pPr>
            <a:r>
              <a:rPr lang="sk-SK" dirty="0"/>
              <a:t> Sociolingvistika vzťahu jazyka a spoločnosti (sociológia jazyka) (zahrnuje: jazyková ekológia, </a:t>
            </a:r>
            <a:r>
              <a:rPr lang="sk-SK" dirty="0" err="1"/>
              <a:t>language</a:t>
            </a:r>
            <a:r>
              <a:rPr lang="sk-SK" dirty="0"/>
              <a:t> </a:t>
            </a:r>
            <a:r>
              <a:rPr lang="sk-SK" dirty="0" err="1"/>
              <a:t>maintenance</a:t>
            </a:r>
            <a:r>
              <a:rPr lang="sk-SK" dirty="0"/>
              <a:t> and </a:t>
            </a:r>
            <a:r>
              <a:rPr lang="sk-SK" dirty="0" err="1"/>
              <a:t>shift</a:t>
            </a:r>
            <a:r>
              <a:rPr lang="sk-SK" dirty="0"/>
              <a:t>, kritická analýza diskurzu...)</a:t>
            </a:r>
          </a:p>
          <a:p>
            <a:pPr>
              <a:buAutoNum type="arabicPeriod"/>
            </a:pPr>
            <a:r>
              <a:rPr lang="cs-CZ" dirty="0"/>
              <a:t> Sociolingvistika </a:t>
            </a:r>
            <a:r>
              <a:rPr lang="cs-CZ" dirty="0" err="1"/>
              <a:t>jazykovej</a:t>
            </a:r>
            <a:r>
              <a:rPr lang="cs-CZ" dirty="0"/>
              <a:t> variantnosti</a:t>
            </a:r>
          </a:p>
          <a:p>
            <a:pPr>
              <a:buAutoNum type="arabicPeriod"/>
            </a:pPr>
            <a:r>
              <a:rPr lang="sk-SK" dirty="0"/>
              <a:t> Etnografia komunikácie</a:t>
            </a:r>
          </a:p>
          <a:p>
            <a:pPr>
              <a:buAutoNum type="arabicPeriod"/>
            </a:pPr>
            <a:r>
              <a:rPr lang="sk-SK" dirty="0"/>
              <a:t> Jazyková politika a </a:t>
            </a:r>
            <a:r>
              <a:rPr lang="sk-SK" dirty="0" smtClean="0"/>
              <a:t>plánovanie</a:t>
            </a:r>
            <a:endParaRPr lang="sk-SK" dirty="0"/>
          </a:p>
        </p:txBody>
      </p:sp>
    </p:spTree>
    <p:extLst>
      <p:ext uri="{BB962C8B-B14F-4D97-AF65-F5344CB8AC3E}">
        <p14:creationId xmlns:p14="http://schemas.microsoft.com/office/powerpoint/2010/main" val="2675831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p:txBody>
          <a:bodyPr rtlCol="0">
            <a:normAutofit/>
          </a:bodyPr>
          <a:lstStyle/>
          <a:p>
            <a:pPr>
              <a:defRPr/>
            </a:pPr>
            <a:r>
              <a:rPr lang="sk-SK" altLang="en-US" b="1" dirty="0">
                <a:solidFill>
                  <a:srgbClr val="000000"/>
                </a:solidFill>
                <a:latin typeface="+mn-lt"/>
              </a:rPr>
              <a:t>Aplikovaný a teoretický prístup</a:t>
            </a:r>
          </a:p>
        </p:txBody>
      </p:sp>
      <p:sp>
        <p:nvSpPr>
          <p:cNvPr id="59395" name="Rectangle 3"/>
          <p:cNvSpPr>
            <a:spLocks noGrp="1" noChangeArrowheads="1"/>
          </p:cNvSpPr>
          <p:nvPr>
            <p:ph idx="1"/>
          </p:nvPr>
        </p:nvSpPr>
        <p:spPr/>
        <p:txBody>
          <a:bodyPr rtlCol="0">
            <a:normAutofit/>
          </a:bodyPr>
          <a:lstStyle/>
          <a:p>
            <a:pPr>
              <a:defRPr/>
            </a:pPr>
            <a:r>
              <a:rPr lang="sk-SK" altLang="en-US" u="sng" dirty="0">
                <a:solidFill>
                  <a:srgbClr val="000000"/>
                </a:solidFill>
                <a:effectLst>
                  <a:outerShdw blurRad="38100" dist="38100" dir="2700000" algn="tl">
                    <a:srgbClr val="FFFFFF"/>
                  </a:outerShdw>
                </a:effectLst>
              </a:rPr>
              <a:t>Aplikovaný</a:t>
            </a:r>
            <a:r>
              <a:rPr lang="sk-SK" altLang="en-US" dirty="0">
                <a:solidFill>
                  <a:srgbClr val="000000"/>
                </a:solidFill>
                <a:effectLst>
                  <a:outerShdw blurRad="38100" dist="38100" dir="2700000" algn="tl">
                    <a:srgbClr val="FFFFFF"/>
                  </a:outerShdw>
                </a:effectLst>
              </a:rPr>
              <a:t> (praktický) – sociolingvistické bádanie na rozdiel od gramatického výskumu je určované praktickými požiadavkami, napr. jazykové plánovanie</a:t>
            </a:r>
            <a:r>
              <a:rPr lang="sk-SK" altLang="en-US" dirty="0" smtClean="0">
                <a:solidFill>
                  <a:srgbClr val="000000"/>
                </a:solidFill>
                <a:effectLst>
                  <a:outerShdw blurRad="38100" dist="38100" dir="2700000" algn="tl">
                    <a:srgbClr val="FFFFFF"/>
                  </a:outerShdw>
                </a:effectLst>
              </a:rPr>
              <a:t>.</a:t>
            </a:r>
          </a:p>
          <a:p>
            <a:pPr>
              <a:defRPr/>
            </a:pPr>
            <a:endParaRPr lang="sk-SK" altLang="en-US" u="sng" dirty="0">
              <a:solidFill>
                <a:srgbClr val="000000"/>
              </a:solidFill>
              <a:effectLst>
                <a:outerShdw blurRad="38100" dist="38100" dir="2700000" algn="tl">
                  <a:srgbClr val="FFFFFF"/>
                </a:outerShdw>
              </a:effectLst>
            </a:endParaRPr>
          </a:p>
          <a:p>
            <a:pPr>
              <a:defRPr/>
            </a:pPr>
            <a:r>
              <a:rPr lang="sk-SK" altLang="en-US" u="sng" dirty="0">
                <a:solidFill>
                  <a:srgbClr val="000000"/>
                </a:solidFill>
                <a:effectLst>
                  <a:outerShdw blurRad="38100" dist="38100" dir="2700000" algn="tl">
                    <a:srgbClr val="FFFFFF"/>
                  </a:outerShdw>
                </a:effectLst>
              </a:rPr>
              <a:t>Teoretický </a:t>
            </a:r>
            <a:r>
              <a:rPr lang="sk-SK" altLang="en-US" dirty="0">
                <a:solidFill>
                  <a:srgbClr val="000000"/>
                </a:solidFill>
                <a:effectLst>
                  <a:outerShdw blurRad="38100" dist="38100" dir="2700000" algn="tl">
                    <a:srgbClr val="FFFFFF"/>
                  </a:outerShdw>
                </a:effectLst>
              </a:rPr>
              <a:t>– všeobecné poznanie toho, ako jazyk v spoločnosti funguje, faktory ovplyvňujúce používanie jazyka.</a:t>
            </a:r>
          </a:p>
        </p:txBody>
      </p:sp>
    </p:spTree>
    <p:extLst>
      <p:ext uri="{BB962C8B-B14F-4D97-AF65-F5344CB8AC3E}">
        <p14:creationId xmlns:p14="http://schemas.microsoft.com/office/powerpoint/2010/main" val="4269911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78173" y="518985"/>
            <a:ext cx="10189383" cy="1009564"/>
          </a:xfrm>
        </p:spPr>
        <p:txBody>
          <a:bodyPr>
            <a:normAutofit fontScale="90000"/>
          </a:bodyPr>
          <a:lstStyle/>
          <a:p>
            <a:r>
              <a:rPr lang="hu-HU" sz="4000" dirty="0" err="1">
                <a:effectLst/>
                <a:latin typeface="+mn-lt"/>
              </a:rPr>
              <a:t>Vymedzenie</a:t>
            </a:r>
            <a:r>
              <a:rPr lang="hu-HU" sz="4000" dirty="0">
                <a:effectLst/>
                <a:latin typeface="+mn-lt"/>
              </a:rPr>
              <a:t> </a:t>
            </a:r>
            <a:r>
              <a:rPr lang="hu-HU" sz="4000" dirty="0" err="1">
                <a:effectLst/>
                <a:latin typeface="+mn-lt"/>
              </a:rPr>
              <a:t>predmetu</a:t>
            </a:r>
            <a:r>
              <a:rPr lang="hu-HU" sz="4000" dirty="0">
                <a:effectLst/>
                <a:latin typeface="+mn-lt"/>
              </a:rPr>
              <a:t> </a:t>
            </a:r>
            <a:r>
              <a:rPr lang="hu-HU" sz="4000" dirty="0" err="1">
                <a:effectLst/>
                <a:latin typeface="+mn-lt"/>
              </a:rPr>
              <a:t>sociolingvistiky</a:t>
            </a:r>
            <a:r>
              <a:rPr lang="hu-HU" sz="4000" dirty="0">
                <a:effectLst/>
                <a:latin typeface="+mn-lt"/>
              </a:rPr>
              <a:t> a </a:t>
            </a:r>
            <a:r>
              <a:rPr lang="hu-HU" sz="4000" dirty="0" err="1">
                <a:effectLst/>
                <a:latin typeface="+mn-lt"/>
              </a:rPr>
              <a:t>jej</a:t>
            </a:r>
            <a:r>
              <a:rPr lang="hu-HU" sz="4000" dirty="0">
                <a:effectLst/>
                <a:latin typeface="+mn-lt"/>
              </a:rPr>
              <a:t> </a:t>
            </a:r>
            <a:r>
              <a:rPr lang="hu-HU" sz="4000" dirty="0" err="1">
                <a:effectLst/>
                <a:latin typeface="+mn-lt"/>
              </a:rPr>
              <a:t>vzťah</a:t>
            </a:r>
            <a:r>
              <a:rPr lang="hu-HU" sz="4000" dirty="0">
                <a:effectLst/>
                <a:latin typeface="+mn-lt"/>
              </a:rPr>
              <a:t> </a:t>
            </a:r>
            <a:r>
              <a:rPr lang="hu-HU" sz="4000" dirty="0" smtClean="0">
                <a:effectLst/>
                <a:latin typeface="+mn-lt"/>
              </a:rPr>
              <a:t/>
            </a:r>
            <a:br>
              <a:rPr lang="hu-HU" sz="4000" dirty="0" smtClean="0">
                <a:effectLst/>
                <a:latin typeface="+mn-lt"/>
              </a:rPr>
            </a:br>
            <a:r>
              <a:rPr lang="hu-HU" sz="4000" dirty="0" smtClean="0">
                <a:effectLst/>
                <a:latin typeface="+mn-lt"/>
              </a:rPr>
              <a:t>k </a:t>
            </a:r>
            <a:r>
              <a:rPr lang="hu-HU" sz="4000" dirty="0" err="1">
                <a:effectLst/>
                <a:latin typeface="+mn-lt"/>
              </a:rPr>
              <a:t>iným</a:t>
            </a:r>
            <a:r>
              <a:rPr lang="hu-HU" sz="4000" dirty="0">
                <a:effectLst/>
                <a:latin typeface="+mn-lt"/>
              </a:rPr>
              <a:t> </a:t>
            </a:r>
            <a:r>
              <a:rPr lang="hu-HU" sz="4000" dirty="0" err="1" smtClean="0">
                <a:effectLst/>
                <a:latin typeface="+mn-lt"/>
              </a:rPr>
              <a:t>disciplínam</a:t>
            </a:r>
            <a:endParaRPr lang="hu-HU" sz="4000" dirty="0">
              <a:latin typeface="+mn-lt"/>
            </a:endParaRPr>
          </a:p>
        </p:txBody>
      </p:sp>
      <p:sp>
        <p:nvSpPr>
          <p:cNvPr id="3" name="Tartalom helye 2"/>
          <p:cNvSpPr>
            <a:spLocks noGrp="1"/>
          </p:cNvSpPr>
          <p:nvPr>
            <p:ph idx="1"/>
          </p:nvPr>
        </p:nvSpPr>
        <p:spPr>
          <a:xfrm>
            <a:off x="1078173" y="1637191"/>
            <a:ext cx="10421396" cy="4917559"/>
          </a:xfrm>
        </p:spPr>
        <p:txBody>
          <a:bodyPr>
            <a:normAutofit/>
          </a:bodyPr>
          <a:lstStyle/>
          <a:p>
            <a:r>
              <a:rPr lang="sk-SK" dirty="0"/>
              <a:t>Zdôrazňuje spoločenské javy (ako jazyk ovplyvňuje spoločenské javy) a prízvukuje dominanciu na spoločnosť, resp. spoločenské javy. </a:t>
            </a:r>
          </a:p>
          <a:p>
            <a:r>
              <a:rPr lang="sk-SK" dirty="0"/>
              <a:t>Sociolingvistika pracuje s rôznymi vednými disciplínami. Významné sú vzťahy sociolingvistiky k daným disciplínam.</a:t>
            </a:r>
          </a:p>
          <a:p>
            <a:r>
              <a:rPr lang="sk-SK" dirty="0"/>
              <a:t>S</a:t>
            </a:r>
            <a:r>
              <a:rPr lang="sk-SK" dirty="0">
                <a:effectLst/>
              </a:rPr>
              <a:t>ociolingvistika rieši vzťahy medzi jazykom a spoločnosťou, čiže súvislosti a štruktúry, ktoré spájajú alebo rozdeľujú jednotlivcov vnútri spoločného sociálneho rámca. </a:t>
            </a:r>
          </a:p>
          <a:p>
            <a:r>
              <a:rPr lang="sk-SK" dirty="0"/>
              <a:t>Sociolingvistika a štylistika sú si blízke tým, že vznikajú z variantnosti jazykov. Obidve disciplíny prejavujú záujem o jazykovú variáciu / variantnosť v jazyku. Predpokladajú, že hovoriaci si vyberá jazykové prostriedky – variantnosť.</a:t>
            </a:r>
            <a:endParaRPr lang="sk-SK" dirty="0">
              <a:effectLst/>
            </a:endParaRPr>
          </a:p>
          <a:p>
            <a:endParaRPr lang="hu-HU" dirty="0"/>
          </a:p>
        </p:txBody>
      </p:sp>
    </p:spTree>
    <p:extLst>
      <p:ext uri="{BB962C8B-B14F-4D97-AF65-F5344CB8AC3E}">
        <p14:creationId xmlns:p14="http://schemas.microsoft.com/office/powerpoint/2010/main" val="99893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hu-HU" b="1" dirty="0" err="1">
                <a:latin typeface="+mn-lt"/>
              </a:rPr>
              <a:t>Sociolingvistika</a:t>
            </a:r>
            <a:r>
              <a:rPr lang="hu-HU" b="1" dirty="0">
                <a:latin typeface="+mn-lt"/>
              </a:rPr>
              <a:t> a </a:t>
            </a:r>
            <a:r>
              <a:rPr lang="hu-HU" b="1" dirty="0" err="1">
                <a:latin typeface="+mn-lt"/>
              </a:rPr>
              <a:t>štrukturalizmus</a:t>
            </a:r>
            <a:endParaRPr lang="sk-SK" b="1" dirty="0">
              <a:latin typeface="+mn-lt"/>
            </a:endParaRPr>
          </a:p>
        </p:txBody>
      </p:sp>
      <p:sp>
        <p:nvSpPr>
          <p:cNvPr id="3" name="Content Placeholder 2"/>
          <p:cNvSpPr>
            <a:spLocks noGrp="1"/>
          </p:cNvSpPr>
          <p:nvPr>
            <p:ph idx="1"/>
          </p:nvPr>
        </p:nvSpPr>
        <p:spPr/>
        <p:txBody>
          <a:bodyPr>
            <a:normAutofit/>
          </a:bodyPr>
          <a:lstStyle/>
          <a:p>
            <a:pPr algn="just"/>
            <a:r>
              <a:rPr lang="sk-SK" dirty="0"/>
              <a:t>Klasická diferenciácia </a:t>
            </a:r>
            <a:r>
              <a:rPr lang="sk-SK" dirty="0" err="1"/>
              <a:t>language</a:t>
            </a:r>
            <a:r>
              <a:rPr lang="sk-SK" dirty="0"/>
              <a:t> ↔ parole je už práve v sociolingvistike </a:t>
            </a:r>
            <a:r>
              <a:rPr lang="sk-SK" dirty="0" smtClean="0"/>
              <a:t>prekonaná.</a:t>
            </a:r>
            <a:endParaRPr lang="sk-SK" dirty="0"/>
          </a:p>
          <a:p>
            <a:pPr algn="just"/>
            <a:r>
              <a:rPr lang="sk-SK" dirty="0" smtClean="0"/>
              <a:t>Štrukturalistické </a:t>
            </a:r>
            <a:r>
              <a:rPr lang="sk-SK" dirty="0"/>
              <a:t>priblíženie prízvukujú nie reč, ale </a:t>
            </a:r>
            <a:r>
              <a:rPr lang="sk-SK" b="1" dirty="0"/>
              <a:t>sociálnosť</a:t>
            </a:r>
            <a:r>
              <a:rPr lang="sk-SK" dirty="0"/>
              <a:t> jazyka.</a:t>
            </a:r>
          </a:p>
          <a:p>
            <a:pPr algn="just"/>
            <a:r>
              <a:rPr lang="sk-SK" dirty="0"/>
              <a:t>S</a:t>
            </a:r>
            <a:r>
              <a:rPr lang="sk-SK" dirty="0" smtClean="0"/>
              <a:t>ociolingvistický </a:t>
            </a:r>
            <a:r>
              <a:rPr lang="sk-SK" dirty="0"/>
              <a:t>záujem o jazyk je záujem oň v jeho reálnom sociálnom </a:t>
            </a:r>
            <a:r>
              <a:rPr lang="sk-SK" dirty="0" smtClean="0"/>
              <a:t>kontexte.</a:t>
            </a:r>
            <a:endParaRPr lang="sk-SK" dirty="0"/>
          </a:p>
          <a:p>
            <a:pPr algn="just"/>
            <a:r>
              <a:rPr lang="sk-SK" dirty="0"/>
              <a:t>Pre štrukturalistov každodenné používanie jazyka, skutočné jazykové údaje z mnohých dôvodov neboli súčasťou jazykového výskumu. </a:t>
            </a:r>
          </a:p>
          <a:p>
            <a:pPr algn="just"/>
            <a:r>
              <a:rPr lang="sk-SK" dirty="0"/>
              <a:t>Pre teoretických jazykovedcov je prvotný autonómny, univerzálny systém.</a:t>
            </a:r>
          </a:p>
          <a:p>
            <a:endParaRPr lang="en-GB" dirty="0"/>
          </a:p>
        </p:txBody>
      </p:sp>
    </p:spTree>
    <p:extLst>
      <p:ext uri="{BB962C8B-B14F-4D97-AF65-F5344CB8AC3E}">
        <p14:creationId xmlns:p14="http://schemas.microsoft.com/office/powerpoint/2010/main" val="2263984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54676" y="554227"/>
            <a:ext cx="10882648" cy="1917369"/>
          </a:xfrm>
        </p:spPr>
        <p:txBody>
          <a:bodyPr>
            <a:noAutofit/>
          </a:bodyPr>
          <a:lstStyle/>
          <a:p>
            <a:r>
              <a:rPr lang="hu-HU" sz="4000" b="1" dirty="0" err="1">
                <a:latin typeface="+mn-lt"/>
                <a:cs typeface="Times New Roman" panose="02020603050405020304" pitchFamily="18" charset="0"/>
              </a:rPr>
              <a:t>Aký</a:t>
            </a:r>
            <a:r>
              <a:rPr lang="hu-HU" sz="4000" b="1" dirty="0">
                <a:latin typeface="+mn-lt"/>
                <a:cs typeface="Times New Roman" panose="02020603050405020304" pitchFamily="18" charset="0"/>
              </a:rPr>
              <a:t> </a:t>
            </a:r>
            <a:r>
              <a:rPr lang="hu-HU" sz="4000" b="1" dirty="0" err="1">
                <a:latin typeface="+mn-lt"/>
                <a:cs typeface="Times New Roman" panose="02020603050405020304" pitchFamily="18" charset="0"/>
              </a:rPr>
              <a:t>vzťah</a:t>
            </a:r>
            <a:r>
              <a:rPr lang="hu-HU" sz="4000" b="1" dirty="0">
                <a:latin typeface="+mn-lt"/>
                <a:cs typeface="Times New Roman" panose="02020603050405020304" pitchFamily="18" charset="0"/>
              </a:rPr>
              <a:t> je </a:t>
            </a:r>
            <a:r>
              <a:rPr lang="hu-HU" sz="4000" b="1" dirty="0" err="1">
                <a:latin typeface="+mn-lt"/>
                <a:cs typeface="Times New Roman" panose="02020603050405020304" pitchFamily="18" charset="0"/>
              </a:rPr>
              <a:t>medzi</a:t>
            </a:r>
            <a:r>
              <a:rPr lang="hu-HU" sz="4000" b="1" dirty="0">
                <a:latin typeface="+mn-lt"/>
                <a:cs typeface="Times New Roman" panose="02020603050405020304" pitchFamily="18" charset="0"/>
              </a:rPr>
              <a:t> </a:t>
            </a:r>
            <a:r>
              <a:rPr lang="hu-HU" sz="4000" b="1" dirty="0" err="1">
                <a:latin typeface="+mn-lt"/>
                <a:cs typeface="Times New Roman" panose="02020603050405020304" pitchFamily="18" charset="0"/>
              </a:rPr>
              <a:t>sociolingvistickým</a:t>
            </a:r>
            <a:r>
              <a:rPr lang="hu-HU" sz="4000" b="1" dirty="0">
                <a:latin typeface="+mn-lt"/>
                <a:cs typeface="Times New Roman" panose="02020603050405020304" pitchFamily="18" charset="0"/>
              </a:rPr>
              <a:t> </a:t>
            </a:r>
            <a:r>
              <a:rPr lang="hu-HU" sz="4000" b="1" dirty="0" smtClean="0">
                <a:latin typeface="+mn-lt"/>
                <a:cs typeface="Times New Roman" panose="02020603050405020304" pitchFamily="18" charset="0"/>
              </a:rPr>
              <a:t/>
            </a:r>
            <a:br>
              <a:rPr lang="hu-HU" sz="4000" b="1" dirty="0" smtClean="0">
                <a:latin typeface="+mn-lt"/>
                <a:cs typeface="Times New Roman" panose="02020603050405020304" pitchFamily="18" charset="0"/>
              </a:rPr>
            </a:br>
            <a:r>
              <a:rPr lang="hu-HU" sz="4000" b="1" dirty="0" smtClean="0">
                <a:latin typeface="+mn-lt"/>
                <a:cs typeface="Times New Roman" panose="02020603050405020304" pitchFamily="18" charset="0"/>
              </a:rPr>
              <a:t>a </a:t>
            </a:r>
            <a:r>
              <a:rPr lang="hu-HU" sz="4000" b="1" dirty="0" err="1">
                <a:latin typeface="+mn-lt"/>
                <a:cs typeface="Times New Roman" panose="02020603050405020304" pitchFamily="18" charset="0"/>
              </a:rPr>
              <a:t>lingvistickým</a:t>
            </a:r>
            <a:r>
              <a:rPr lang="hu-HU" sz="4000" b="1" dirty="0">
                <a:latin typeface="+mn-lt"/>
                <a:cs typeface="Times New Roman" panose="02020603050405020304" pitchFamily="18" charset="0"/>
              </a:rPr>
              <a:t> </a:t>
            </a:r>
            <a:r>
              <a:rPr lang="hu-HU" sz="4000" b="1" dirty="0" err="1">
                <a:latin typeface="+mn-lt"/>
                <a:cs typeface="Times New Roman" panose="02020603050405020304" pitchFamily="18" charset="0"/>
              </a:rPr>
              <a:t>momentom</a:t>
            </a:r>
            <a:r>
              <a:rPr lang="hu-HU" sz="4000" b="1" dirty="0">
                <a:latin typeface="+mn-lt"/>
                <a:cs typeface="Times New Roman" panose="02020603050405020304" pitchFamily="18" charset="0"/>
              </a:rPr>
              <a:t/>
            </a:r>
            <a:br>
              <a:rPr lang="hu-HU" sz="4000" b="1" dirty="0">
                <a:latin typeface="+mn-lt"/>
                <a:cs typeface="Times New Roman" panose="02020603050405020304" pitchFamily="18" charset="0"/>
              </a:rPr>
            </a:br>
            <a:r>
              <a:rPr lang="hu-HU" sz="4000" b="1" dirty="0">
                <a:latin typeface="+mn-lt"/>
                <a:cs typeface="Times New Roman" panose="02020603050405020304" pitchFamily="18" charset="0"/>
              </a:rPr>
              <a:t>v </a:t>
            </a:r>
            <a:r>
              <a:rPr lang="hu-HU" sz="4000" b="1" dirty="0" err="1">
                <a:latin typeface="+mn-lt"/>
                <a:cs typeface="Times New Roman" panose="02020603050405020304" pitchFamily="18" charset="0"/>
              </a:rPr>
              <a:t>interdisciplinárnej</a:t>
            </a:r>
            <a:r>
              <a:rPr lang="hu-HU" sz="4000" b="1" dirty="0">
                <a:latin typeface="+mn-lt"/>
                <a:cs typeface="Times New Roman" panose="02020603050405020304" pitchFamily="18" charset="0"/>
              </a:rPr>
              <a:t> </a:t>
            </a:r>
            <a:r>
              <a:rPr lang="hu-HU" sz="4000" b="1" dirty="0" err="1">
                <a:latin typeface="+mn-lt"/>
                <a:cs typeface="Times New Roman" panose="02020603050405020304" pitchFamily="18" charset="0"/>
              </a:rPr>
              <a:t>sociolingvistike</a:t>
            </a:r>
            <a:r>
              <a:rPr lang="hu-HU" sz="4000" b="1" dirty="0">
                <a:latin typeface="+mn-lt"/>
                <a:cs typeface="Times New Roman" panose="02020603050405020304" pitchFamily="18" charset="0"/>
              </a:rPr>
              <a:t>?</a:t>
            </a:r>
          </a:p>
        </p:txBody>
      </p:sp>
      <p:sp>
        <p:nvSpPr>
          <p:cNvPr id="3" name="Tartalom helye 2"/>
          <p:cNvSpPr>
            <a:spLocks noGrp="1"/>
          </p:cNvSpPr>
          <p:nvPr>
            <p:ph idx="1"/>
          </p:nvPr>
        </p:nvSpPr>
        <p:spPr>
          <a:xfrm>
            <a:off x="654676" y="2703811"/>
            <a:ext cx="10515600" cy="3108514"/>
          </a:xfrm>
        </p:spPr>
        <p:txBody>
          <a:bodyPr>
            <a:normAutofit/>
          </a:bodyPr>
          <a:lstStyle/>
          <a:p>
            <a:pPr>
              <a:buFont typeface="Wingdings" panose="05000000000000000000" pitchFamily="2" charset="2"/>
              <a:buChar char="ü"/>
            </a:pPr>
            <a:r>
              <a:rPr lang="hu-HU" dirty="0">
                <a:cs typeface="Times New Roman" panose="02020603050405020304" pitchFamily="18" charset="0"/>
              </a:rPr>
              <a:t> </a:t>
            </a:r>
            <a:r>
              <a:rPr lang="hu-HU" dirty="0" err="1" smtClean="0">
                <a:cs typeface="Times New Roman" panose="02020603050405020304" pitchFamily="18" charset="0"/>
              </a:rPr>
              <a:t>Ako</a:t>
            </a:r>
            <a:r>
              <a:rPr lang="hu-HU" dirty="0" smtClean="0">
                <a:cs typeface="Times New Roman" panose="02020603050405020304" pitchFamily="18" charset="0"/>
              </a:rPr>
              <a:t> </a:t>
            </a:r>
            <a:r>
              <a:rPr lang="hu-HU" dirty="0" err="1">
                <a:cs typeface="Times New Roman" panose="02020603050405020304" pitchFamily="18" charset="0"/>
              </a:rPr>
              <a:t>rozšírenie</a:t>
            </a:r>
            <a:r>
              <a:rPr lang="hu-HU" dirty="0">
                <a:cs typeface="Times New Roman" panose="02020603050405020304" pitchFamily="18" charset="0"/>
              </a:rPr>
              <a:t> </a:t>
            </a:r>
            <a:r>
              <a:rPr lang="hu-HU" dirty="0" err="1">
                <a:cs typeface="Times New Roman" panose="02020603050405020304" pitchFamily="18" charset="0"/>
              </a:rPr>
              <a:t>sociolingvistických</a:t>
            </a:r>
            <a:r>
              <a:rPr lang="hu-HU" dirty="0">
                <a:cs typeface="Times New Roman" panose="02020603050405020304" pitchFamily="18" charset="0"/>
              </a:rPr>
              <a:t> </a:t>
            </a:r>
            <a:r>
              <a:rPr lang="hu-HU" dirty="0" err="1">
                <a:cs typeface="Times New Roman" panose="02020603050405020304" pitchFamily="18" charset="0"/>
              </a:rPr>
              <a:t>bádaní</a:t>
            </a:r>
            <a:r>
              <a:rPr lang="hu-HU" dirty="0">
                <a:cs typeface="Times New Roman" panose="02020603050405020304" pitchFamily="18" charset="0"/>
              </a:rPr>
              <a:t> na </a:t>
            </a:r>
            <a:r>
              <a:rPr lang="hu-HU" dirty="0" err="1">
                <a:cs typeface="Times New Roman" panose="02020603050405020304" pitchFamily="18" charset="0"/>
              </a:rPr>
              <a:t>oblasť</a:t>
            </a:r>
            <a:r>
              <a:rPr lang="hu-HU" dirty="0">
                <a:cs typeface="Times New Roman" panose="02020603050405020304" pitchFamily="18" charset="0"/>
              </a:rPr>
              <a:t> </a:t>
            </a:r>
            <a:r>
              <a:rPr lang="hu-HU" dirty="0" err="1">
                <a:cs typeface="Times New Roman" panose="02020603050405020304" pitchFamily="18" charset="0"/>
              </a:rPr>
              <a:t>jazyka</a:t>
            </a:r>
            <a:r>
              <a:rPr lang="hu-HU" dirty="0">
                <a:cs typeface="Times New Roman" panose="02020603050405020304" pitchFamily="18" charset="0"/>
              </a:rPr>
              <a:t> (v </a:t>
            </a:r>
            <a:r>
              <a:rPr lang="hu-HU" dirty="0" err="1">
                <a:cs typeface="Times New Roman" panose="02020603050405020304" pitchFamily="18" charset="0"/>
              </a:rPr>
              <a:t>tejto</a:t>
            </a:r>
            <a:r>
              <a:rPr lang="hu-HU" dirty="0">
                <a:cs typeface="Times New Roman" panose="02020603050405020304" pitchFamily="18" charset="0"/>
              </a:rPr>
              <a:t> </a:t>
            </a:r>
            <a:r>
              <a:rPr lang="hu-HU" dirty="0" err="1">
                <a:cs typeface="Times New Roman" panose="02020603050405020304" pitchFamily="18" charset="0"/>
              </a:rPr>
              <a:t>súvislosti</a:t>
            </a:r>
            <a:r>
              <a:rPr lang="hu-HU" dirty="0">
                <a:cs typeface="Times New Roman" panose="02020603050405020304" pitchFamily="18" charset="0"/>
              </a:rPr>
              <a:t> </a:t>
            </a:r>
            <a:r>
              <a:rPr lang="hu-HU" dirty="0" err="1">
                <a:cs typeface="Times New Roman" panose="02020603050405020304" pitchFamily="18" charset="0"/>
              </a:rPr>
              <a:t>sa</a:t>
            </a:r>
            <a:r>
              <a:rPr lang="hu-HU" dirty="0">
                <a:cs typeface="Times New Roman" panose="02020603050405020304" pitchFamily="18" charset="0"/>
              </a:rPr>
              <a:t> </a:t>
            </a:r>
            <a:r>
              <a:rPr lang="hu-HU" dirty="0" err="1">
                <a:cs typeface="Times New Roman" panose="02020603050405020304" pitchFamily="18" charset="0"/>
              </a:rPr>
              <a:t>hovorí</a:t>
            </a:r>
            <a:r>
              <a:rPr lang="hu-HU" dirty="0">
                <a:cs typeface="Times New Roman" panose="02020603050405020304" pitchFamily="18" charset="0"/>
              </a:rPr>
              <a:t> aj o </a:t>
            </a:r>
            <a:r>
              <a:rPr lang="hu-HU" dirty="0" err="1">
                <a:cs typeface="Times New Roman" panose="02020603050405020304" pitchFamily="18" charset="0"/>
              </a:rPr>
              <a:t>sociológii</a:t>
            </a:r>
            <a:r>
              <a:rPr lang="hu-HU" dirty="0">
                <a:cs typeface="Times New Roman" panose="02020603050405020304" pitchFamily="18" charset="0"/>
              </a:rPr>
              <a:t> </a:t>
            </a:r>
            <a:r>
              <a:rPr lang="hu-HU" dirty="0" err="1">
                <a:cs typeface="Times New Roman" panose="02020603050405020304" pitchFamily="18" charset="0"/>
              </a:rPr>
              <a:t>jazyka</a:t>
            </a:r>
            <a:r>
              <a:rPr lang="hu-HU" dirty="0" smtClean="0">
                <a:cs typeface="Times New Roman" panose="02020603050405020304" pitchFamily="18" charset="0"/>
              </a:rPr>
              <a:t>).</a:t>
            </a:r>
            <a:endParaRPr lang="hu-HU" dirty="0">
              <a:cs typeface="Times New Roman" panose="02020603050405020304" pitchFamily="18" charset="0"/>
            </a:endParaRPr>
          </a:p>
          <a:p>
            <a:pPr>
              <a:buFont typeface="Wingdings" panose="05000000000000000000" pitchFamily="2" charset="2"/>
              <a:buChar char="ü"/>
            </a:pPr>
            <a:endParaRPr lang="hu-HU" dirty="0">
              <a:cs typeface="Times New Roman" panose="02020603050405020304" pitchFamily="18" charset="0"/>
            </a:endParaRPr>
          </a:p>
          <a:p>
            <a:pPr>
              <a:buFont typeface="Wingdings" panose="05000000000000000000" pitchFamily="2" charset="2"/>
              <a:buChar char="ü"/>
            </a:pPr>
            <a:r>
              <a:rPr lang="hu-HU" dirty="0" smtClean="0">
                <a:cs typeface="Times New Roman" panose="02020603050405020304" pitchFamily="18" charset="0"/>
              </a:rPr>
              <a:t> </a:t>
            </a:r>
            <a:r>
              <a:rPr lang="hu-HU" dirty="0" err="1" smtClean="0">
                <a:cs typeface="Times New Roman" panose="02020603050405020304" pitchFamily="18" charset="0"/>
              </a:rPr>
              <a:t>Ako</a:t>
            </a:r>
            <a:r>
              <a:rPr lang="hu-HU" dirty="0" smtClean="0">
                <a:cs typeface="Times New Roman" panose="02020603050405020304" pitchFamily="18" charset="0"/>
              </a:rPr>
              <a:t> </a:t>
            </a:r>
            <a:r>
              <a:rPr lang="hu-HU" dirty="0" err="1">
                <a:cs typeface="Times New Roman" panose="02020603050405020304" pitchFamily="18" charset="0"/>
              </a:rPr>
              <a:t>skutočnú</a:t>
            </a:r>
            <a:r>
              <a:rPr lang="hu-HU" dirty="0">
                <a:cs typeface="Times New Roman" panose="02020603050405020304" pitchFamily="18" charset="0"/>
              </a:rPr>
              <a:t> </a:t>
            </a:r>
            <a:r>
              <a:rPr lang="hu-HU" dirty="0" err="1">
                <a:cs typeface="Times New Roman" panose="02020603050405020304" pitchFamily="18" charset="0"/>
              </a:rPr>
              <a:t>integráciu</a:t>
            </a:r>
            <a:r>
              <a:rPr lang="hu-HU" dirty="0">
                <a:cs typeface="Times New Roman" panose="02020603050405020304" pitchFamily="18" charset="0"/>
              </a:rPr>
              <a:t> </a:t>
            </a:r>
            <a:r>
              <a:rPr lang="hu-HU" dirty="0" err="1">
                <a:cs typeface="Times New Roman" panose="02020603050405020304" pitchFamily="18" charset="0"/>
              </a:rPr>
              <a:t>sociológie</a:t>
            </a:r>
            <a:r>
              <a:rPr lang="hu-HU" dirty="0">
                <a:cs typeface="Times New Roman" panose="02020603050405020304" pitchFamily="18" charset="0"/>
              </a:rPr>
              <a:t> a </a:t>
            </a:r>
            <a:r>
              <a:rPr lang="hu-HU" dirty="0" err="1">
                <a:cs typeface="Times New Roman" panose="02020603050405020304" pitchFamily="18" charset="0"/>
              </a:rPr>
              <a:t>lingvistiky</a:t>
            </a:r>
            <a:r>
              <a:rPr lang="hu-HU" dirty="0">
                <a:cs typeface="Times New Roman" panose="02020603050405020304" pitchFamily="18" charset="0"/>
              </a:rPr>
              <a:t>, </a:t>
            </a:r>
            <a:r>
              <a:rPr lang="hu-HU" dirty="0" err="1">
                <a:cs typeface="Times New Roman" panose="02020603050405020304" pitchFamily="18" charset="0"/>
              </a:rPr>
              <a:t>ktorá</a:t>
            </a:r>
            <a:r>
              <a:rPr lang="hu-HU" dirty="0">
                <a:cs typeface="Times New Roman" panose="02020603050405020304" pitchFamily="18" charset="0"/>
              </a:rPr>
              <a:t> </a:t>
            </a:r>
            <a:r>
              <a:rPr lang="hu-HU" dirty="0" err="1">
                <a:cs typeface="Times New Roman" panose="02020603050405020304" pitchFamily="18" charset="0"/>
              </a:rPr>
              <a:t>nespočíva</a:t>
            </a:r>
            <a:r>
              <a:rPr lang="hu-HU" dirty="0">
                <a:cs typeface="Times New Roman" panose="02020603050405020304" pitchFamily="18" charset="0"/>
              </a:rPr>
              <a:t> len na </a:t>
            </a:r>
            <a:r>
              <a:rPr lang="hu-HU" dirty="0" err="1">
                <a:cs typeface="Times New Roman" panose="02020603050405020304" pitchFamily="18" charset="0"/>
              </a:rPr>
              <a:t>vyhľadaných</a:t>
            </a:r>
            <a:r>
              <a:rPr lang="hu-HU" dirty="0">
                <a:cs typeface="Times New Roman" panose="02020603050405020304" pitchFamily="18" charset="0"/>
              </a:rPr>
              <a:t> </a:t>
            </a:r>
            <a:r>
              <a:rPr lang="hu-HU" dirty="0" err="1">
                <a:cs typeface="Times New Roman" panose="02020603050405020304" pitchFamily="18" charset="0"/>
              </a:rPr>
              <a:t>koreláciách</a:t>
            </a:r>
            <a:r>
              <a:rPr lang="hu-HU" dirty="0">
                <a:cs typeface="Times New Roman" panose="02020603050405020304" pitchFamily="18" charset="0"/>
              </a:rPr>
              <a:t> </a:t>
            </a:r>
            <a:r>
              <a:rPr lang="hu-HU" dirty="0" err="1">
                <a:cs typeface="Times New Roman" panose="02020603050405020304" pitchFamily="18" charset="0"/>
              </a:rPr>
              <a:t>medzi</a:t>
            </a:r>
            <a:r>
              <a:rPr lang="hu-HU" dirty="0">
                <a:cs typeface="Times New Roman" panose="02020603050405020304" pitchFamily="18" charset="0"/>
              </a:rPr>
              <a:t> </a:t>
            </a:r>
            <a:r>
              <a:rPr lang="hu-HU" dirty="0" err="1">
                <a:cs typeface="Times New Roman" panose="02020603050405020304" pitchFamily="18" charset="0"/>
              </a:rPr>
              <a:t>údajmi</a:t>
            </a:r>
            <a:r>
              <a:rPr lang="hu-HU" dirty="0">
                <a:cs typeface="Times New Roman" panose="02020603050405020304" pitchFamily="18" charset="0"/>
              </a:rPr>
              <a:t>, </a:t>
            </a:r>
            <a:r>
              <a:rPr lang="hu-HU" dirty="0" err="1">
                <a:cs typeface="Times New Roman" panose="02020603050405020304" pitchFamily="18" charset="0"/>
              </a:rPr>
              <a:t>ktoré</a:t>
            </a:r>
            <a:r>
              <a:rPr lang="hu-HU" dirty="0">
                <a:cs typeface="Times New Roman" panose="02020603050405020304" pitchFamily="18" charset="0"/>
              </a:rPr>
              <a:t> </a:t>
            </a:r>
            <a:r>
              <a:rPr lang="hu-HU" dirty="0" err="1">
                <a:cs typeface="Times New Roman" panose="02020603050405020304" pitchFamily="18" charset="0"/>
              </a:rPr>
              <a:t>poskytuje</a:t>
            </a:r>
            <a:r>
              <a:rPr lang="hu-HU" dirty="0">
                <a:cs typeface="Times New Roman" panose="02020603050405020304" pitchFamily="18" charset="0"/>
              </a:rPr>
              <a:t> </a:t>
            </a:r>
            <a:r>
              <a:rPr lang="hu-HU" dirty="0" err="1">
                <a:cs typeface="Times New Roman" panose="02020603050405020304" pitchFamily="18" charset="0"/>
              </a:rPr>
              <a:t>sociológia</a:t>
            </a:r>
            <a:r>
              <a:rPr lang="hu-HU" dirty="0">
                <a:cs typeface="Times New Roman" panose="02020603050405020304" pitchFamily="18" charset="0"/>
              </a:rPr>
              <a:t> a </a:t>
            </a:r>
            <a:r>
              <a:rPr lang="hu-HU" dirty="0" err="1">
                <a:cs typeface="Times New Roman" panose="02020603050405020304" pitchFamily="18" charset="0"/>
              </a:rPr>
              <a:t>lingvistika</a:t>
            </a:r>
            <a:r>
              <a:rPr lang="hu-HU" dirty="0">
                <a:cs typeface="Times New Roman" panose="02020603050405020304" pitchFamily="18" charset="0"/>
              </a:rPr>
              <a:t>, </a:t>
            </a:r>
            <a:r>
              <a:rPr lang="hu-HU" dirty="0" err="1">
                <a:cs typeface="Times New Roman" panose="02020603050405020304" pitchFamily="18" charset="0"/>
              </a:rPr>
              <a:t>ale</a:t>
            </a:r>
            <a:r>
              <a:rPr lang="hu-HU" dirty="0">
                <a:cs typeface="Times New Roman" panose="02020603050405020304" pitchFamily="18" charset="0"/>
              </a:rPr>
              <a:t> aj na </a:t>
            </a:r>
            <a:r>
              <a:rPr lang="hu-HU" dirty="0" err="1">
                <a:cs typeface="Times New Roman" panose="02020603050405020304" pitchFamily="18" charset="0"/>
              </a:rPr>
              <a:t>ideách</a:t>
            </a:r>
            <a:r>
              <a:rPr lang="hu-HU" dirty="0">
                <a:cs typeface="Times New Roman" panose="02020603050405020304" pitchFamily="18" charset="0"/>
              </a:rPr>
              <a:t> a </a:t>
            </a:r>
            <a:r>
              <a:rPr lang="hu-HU" dirty="0" err="1">
                <a:cs typeface="Times New Roman" panose="02020603050405020304" pitchFamily="18" charset="0"/>
              </a:rPr>
              <a:t>metódach</a:t>
            </a:r>
            <a:r>
              <a:rPr lang="hu-HU" dirty="0">
                <a:cs typeface="Times New Roman" panose="02020603050405020304" pitchFamily="18" charset="0"/>
              </a:rPr>
              <a:t> </a:t>
            </a:r>
            <a:r>
              <a:rPr lang="hu-HU" dirty="0" err="1">
                <a:cs typeface="Times New Roman" panose="02020603050405020304" pitchFamily="18" charset="0"/>
              </a:rPr>
              <a:t>výskumu</a:t>
            </a:r>
            <a:r>
              <a:rPr lang="hu-HU" dirty="0">
                <a:cs typeface="Times New Roman" panose="02020603050405020304" pitchFamily="18" charset="0"/>
              </a:rPr>
              <a:t>, </a:t>
            </a:r>
            <a:r>
              <a:rPr lang="hu-HU" dirty="0" err="1">
                <a:cs typeface="Times New Roman" panose="02020603050405020304" pitchFamily="18" charset="0"/>
              </a:rPr>
              <a:t>ktoré</a:t>
            </a:r>
            <a:r>
              <a:rPr lang="hu-HU" dirty="0">
                <a:cs typeface="Times New Roman" panose="02020603050405020304" pitchFamily="18" charset="0"/>
              </a:rPr>
              <a:t> </a:t>
            </a:r>
            <a:r>
              <a:rPr lang="hu-HU" dirty="0" err="1">
                <a:cs typeface="Times New Roman" panose="02020603050405020304" pitchFamily="18" charset="0"/>
              </a:rPr>
              <a:t>vedú</a:t>
            </a:r>
            <a:r>
              <a:rPr lang="hu-HU" dirty="0">
                <a:cs typeface="Times New Roman" panose="02020603050405020304" pitchFamily="18" charset="0"/>
              </a:rPr>
              <a:t>  </a:t>
            </a:r>
            <a:r>
              <a:rPr lang="hu-HU" dirty="0" smtClean="0">
                <a:cs typeface="Times New Roman" panose="02020603050405020304" pitchFamily="18" charset="0"/>
              </a:rPr>
              <a:t>           k </a:t>
            </a:r>
            <a:r>
              <a:rPr lang="hu-HU" dirty="0" err="1">
                <a:cs typeface="Times New Roman" panose="02020603050405020304" pitchFamily="18" charset="0"/>
              </a:rPr>
              <a:t>poznatkom</a:t>
            </a:r>
            <a:r>
              <a:rPr lang="hu-HU" dirty="0">
                <a:cs typeface="Times New Roman" panose="02020603050405020304" pitchFamily="18" charset="0"/>
              </a:rPr>
              <a:t> </a:t>
            </a:r>
            <a:r>
              <a:rPr lang="hu-HU" dirty="0" err="1">
                <a:cs typeface="Times New Roman" panose="02020603050405020304" pitchFamily="18" charset="0"/>
              </a:rPr>
              <a:t>presahujúcim</a:t>
            </a:r>
            <a:r>
              <a:rPr lang="hu-HU" dirty="0">
                <a:cs typeface="Times New Roman" panose="02020603050405020304" pitchFamily="18" charset="0"/>
              </a:rPr>
              <a:t> </a:t>
            </a:r>
            <a:r>
              <a:rPr lang="hu-HU" dirty="0" err="1">
                <a:cs typeface="Times New Roman" panose="02020603050405020304" pitchFamily="18" charset="0"/>
              </a:rPr>
              <a:t>tieto</a:t>
            </a:r>
            <a:r>
              <a:rPr lang="hu-HU" dirty="0">
                <a:cs typeface="Times New Roman" panose="02020603050405020304" pitchFamily="18" charset="0"/>
              </a:rPr>
              <a:t> </a:t>
            </a:r>
            <a:r>
              <a:rPr lang="hu-HU" dirty="0" err="1" smtClean="0">
                <a:cs typeface="Times New Roman" panose="02020603050405020304" pitchFamily="18" charset="0"/>
              </a:rPr>
              <a:t>korelácie</a:t>
            </a:r>
            <a:r>
              <a:rPr lang="hu-HU" dirty="0" smtClean="0">
                <a:cs typeface="Times New Roman" panose="02020603050405020304" pitchFamily="18" charset="0"/>
              </a:rPr>
              <a:t>.</a:t>
            </a:r>
            <a:endParaRPr lang="hu-HU" dirty="0">
              <a:cs typeface="Times New Roman" panose="02020603050405020304" pitchFamily="18" charset="0"/>
            </a:endParaRPr>
          </a:p>
        </p:txBody>
      </p:sp>
    </p:spTree>
    <p:extLst>
      <p:ext uri="{BB962C8B-B14F-4D97-AF65-F5344CB8AC3E}">
        <p14:creationId xmlns:p14="http://schemas.microsoft.com/office/powerpoint/2010/main" val="3649166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a:xfrm>
            <a:off x="627797" y="434559"/>
            <a:ext cx="8229601" cy="979531"/>
          </a:xfrm>
        </p:spPr>
        <p:txBody>
          <a:bodyPr/>
          <a:lstStyle/>
          <a:p>
            <a:r>
              <a:rPr lang="sk-SK" altLang="en-US" b="1" dirty="0">
                <a:latin typeface="+mn-lt"/>
              </a:rPr>
              <a:t>História sociolingvistiky</a:t>
            </a:r>
          </a:p>
        </p:txBody>
      </p:sp>
      <p:sp>
        <p:nvSpPr>
          <p:cNvPr id="5123" name="Rectangle 3"/>
          <p:cNvSpPr>
            <a:spLocks noGrp="1" noChangeArrowheads="1"/>
          </p:cNvSpPr>
          <p:nvPr>
            <p:ph idx="1"/>
          </p:nvPr>
        </p:nvSpPr>
        <p:spPr>
          <a:xfrm>
            <a:off x="627797" y="1459355"/>
            <a:ext cx="8884693" cy="4453697"/>
          </a:xfrm>
        </p:spPr>
        <p:txBody>
          <a:bodyPr>
            <a:normAutofit lnSpcReduction="10000"/>
          </a:bodyPr>
          <a:lstStyle/>
          <a:p>
            <a:r>
              <a:rPr lang="sk-SK" sz="2400" dirty="0"/>
              <a:t>Uznanie vzťahu jazyka a spoločnosti – už u antických autorov. </a:t>
            </a:r>
          </a:p>
          <a:p>
            <a:pPr>
              <a:lnSpc>
                <a:spcPct val="90000"/>
              </a:lnSpc>
            </a:pPr>
            <a:r>
              <a:rPr lang="sk-SK" altLang="en-US" sz="2400" dirty="0" smtClean="0"/>
              <a:t>Už </a:t>
            </a:r>
            <a:r>
              <a:rPr lang="sk-SK" altLang="en-US" sz="2400" dirty="0"/>
              <a:t>v 19. storočí sa niektorými otázkami vzťahov medzi jazykom, národom a kultúrou zaoberal </a:t>
            </a:r>
            <a:r>
              <a:rPr lang="sk-SK" altLang="en-US" sz="2400" dirty="0" smtClean="0"/>
              <a:t>napr. </a:t>
            </a:r>
            <a:r>
              <a:rPr lang="sk-SK" altLang="en-US" sz="2400" dirty="0" err="1" smtClean="0"/>
              <a:t>Wilhelm</a:t>
            </a:r>
            <a:r>
              <a:rPr lang="sk-SK" altLang="en-US" sz="2400" dirty="0" smtClean="0"/>
              <a:t> von </a:t>
            </a:r>
            <a:r>
              <a:rPr lang="sk-SK" altLang="en-US" sz="2400" dirty="0" err="1" smtClean="0"/>
              <a:t>Humboldt</a:t>
            </a:r>
            <a:r>
              <a:rPr lang="sk-SK" altLang="en-US" sz="2400" dirty="0" smtClean="0"/>
              <a:t>.</a:t>
            </a:r>
            <a:endParaRPr lang="sk-SK" altLang="en-US" sz="2400" dirty="0"/>
          </a:p>
          <a:p>
            <a:pPr>
              <a:lnSpc>
                <a:spcPct val="90000"/>
              </a:lnSpc>
            </a:pPr>
            <a:r>
              <a:rPr lang="sk-SK" altLang="en-US" sz="2400" dirty="0"/>
              <a:t>Na spoločenský charakter jazyka upozornil zas zakladateľ </a:t>
            </a:r>
            <a:r>
              <a:rPr lang="sk-SK" altLang="en-US" sz="2400" dirty="0" smtClean="0"/>
              <a:t>štrukturalizmu Ferdinand de </a:t>
            </a:r>
            <a:r>
              <a:rPr lang="sk-SK" altLang="en-US" sz="2400" dirty="0" err="1" smtClean="0"/>
              <a:t>Saussure</a:t>
            </a:r>
            <a:r>
              <a:rPr lang="sk-SK" altLang="en-US" sz="2400" dirty="0" smtClean="0"/>
              <a:t> a </a:t>
            </a:r>
            <a:r>
              <a:rPr lang="sk-SK" altLang="en-US" sz="2400" dirty="0"/>
              <a:t>venovala sa mu aj francúzska tzv. psychologická a sociologická škola a hlavne </a:t>
            </a:r>
            <a:r>
              <a:rPr lang="sk-SK" altLang="en-US" sz="2400" dirty="0" smtClean="0"/>
              <a:t>lingvisti </a:t>
            </a:r>
            <a:r>
              <a:rPr lang="sk-SK" altLang="en-US" sz="2400" dirty="0" err="1" smtClean="0"/>
              <a:t>Antoine</a:t>
            </a:r>
            <a:r>
              <a:rPr lang="sk-SK" altLang="en-US" sz="2400" dirty="0" smtClean="0"/>
              <a:t> </a:t>
            </a:r>
            <a:r>
              <a:rPr lang="sk-SK" altLang="en-US" sz="2400" dirty="0" err="1" smtClean="0"/>
              <a:t>Meillet</a:t>
            </a:r>
            <a:r>
              <a:rPr lang="sk-SK" altLang="en-US" sz="2400" dirty="0"/>
              <a:t> </a:t>
            </a:r>
            <a:r>
              <a:rPr lang="sk-SK" altLang="en-US" sz="2400" dirty="0" smtClean="0"/>
              <a:t>a </a:t>
            </a:r>
            <a:r>
              <a:rPr lang="sk-SK" altLang="en-US" sz="2400" dirty="0" err="1" smtClean="0"/>
              <a:t>Joseph</a:t>
            </a:r>
            <a:r>
              <a:rPr lang="sk-SK" altLang="en-US" sz="2400" dirty="0" smtClean="0"/>
              <a:t> </a:t>
            </a:r>
            <a:r>
              <a:rPr lang="sk-SK" altLang="en-US" sz="2400" dirty="0" err="1" smtClean="0"/>
              <a:t>Vendryes</a:t>
            </a:r>
            <a:r>
              <a:rPr lang="sk-SK" altLang="en-US" sz="2400" dirty="0" smtClean="0"/>
              <a:t>. </a:t>
            </a:r>
            <a:endParaRPr lang="sk-SK" altLang="en-US" sz="2400" dirty="0"/>
          </a:p>
          <a:p>
            <a:r>
              <a:rPr lang="sk-SK" sz="2400" dirty="0"/>
              <a:t>F. de </a:t>
            </a:r>
            <a:r>
              <a:rPr lang="sk-SK" sz="2400" dirty="0" err="1"/>
              <a:t>Saussure</a:t>
            </a:r>
            <a:r>
              <a:rPr lang="sk-SK" sz="2400" dirty="0"/>
              <a:t> vníma jazyk ako ľudský fakt, sociálnu inštitúciu a znakový systém.</a:t>
            </a:r>
          </a:p>
          <a:p>
            <a:r>
              <a:rPr lang="sk-SK" sz="2400" dirty="0"/>
              <a:t>F. de </a:t>
            </a:r>
            <a:r>
              <a:rPr lang="sk-SK" sz="2400" dirty="0" err="1"/>
              <a:t>Saussure</a:t>
            </a:r>
            <a:r>
              <a:rPr lang="sk-SK" sz="2400" dirty="0"/>
              <a:t> venuje svoju pozornosť aj statickej lingvistike. Je to opis jazyka, ktorý volá gramatikou. </a:t>
            </a:r>
          </a:p>
          <a:p>
            <a:r>
              <a:rPr lang="sk-SK" sz="2400" dirty="0"/>
              <a:t>Tá študuje jazyk ako systém výrazových prostriedkov.</a:t>
            </a:r>
            <a:endParaRPr lang="sk-SK" altLang="en-US" sz="2400" dirty="0"/>
          </a:p>
        </p:txBody>
      </p:sp>
      <p:pic>
        <p:nvPicPr>
          <p:cNvPr id="5124" name="Picture 5" descr="Výsledok vyhľadávania obrázkov pre dopyt wilhelm von humbold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039">
            <a:off x="10001039" y="741491"/>
            <a:ext cx="1808162"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Výsledok vyhľadávania obrázkov pre dopyt ferdinand de sauss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2720">
            <a:off x="9694757" y="3939317"/>
            <a:ext cx="187007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8573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64713" y="510570"/>
            <a:ext cx="11190667" cy="6017609"/>
          </a:xfrm>
        </p:spPr>
        <p:txBody>
          <a:bodyPr>
            <a:normAutofit/>
          </a:bodyPr>
          <a:lstStyle/>
          <a:p>
            <a:pPr>
              <a:buFont typeface="Wingdings" panose="05000000000000000000" pitchFamily="2" charset="2"/>
              <a:buChar char="ü"/>
            </a:pPr>
            <a:r>
              <a:rPr lang="sk-SK" sz="3200" dirty="0">
                <a:cs typeface="Times New Roman" panose="02020603050405020304" pitchFamily="18" charset="0"/>
              </a:rPr>
              <a:t>Jazyk a spoločnosť</a:t>
            </a:r>
            <a:r>
              <a:rPr lang="hu-HU" sz="3200" dirty="0">
                <a:cs typeface="Times New Roman" panose="02020603050405020304" pitchFamily="18" charset="0"/>
              </a:rPr>
              <a:t> → </a:t>
            </a:r>
            <a:r>
              <a:rPr lang="hu-HU" sz="3200" dirty="0" err="1">
                <a:cs typeface="Times New Roman" panose="02020603050405020304" pitchFamily="18" charset="0"/>
              </a:rPr>
              <a:t>sociolingvistika</a:t>
            </a:r>
            <a:endParaRPr lang="hu-HU" sz="3200" dirty="0">
              <a:cs typeface="Times New Roman" panose="02020603050405020304" pitchFamily="18" charset="0"/>
            </a:endParaRPr>
          </a:p>
          <a:p>
            <a:pPr marL="0" indent="0">
              <a:buNone/>
            </a:pPr>
            <a:endParaRPr lang="hu-HU" sz="3200" dirty="0">
              <a:cs typeface="Times New Roman" panose="02020603050405020304" pitchFamily="18" charset="0"/>
            </a:endParaRPr>
          </a:p>
          <a:p>
            <a:pPr>
              <a:buFont typeface="Wingdings" panose="05000000000000000000" pitchFamily="2" charset="2"/>
              <a:buChar char="ü"/>
            </a:pPr>
            <a:r>
              <a:rPr lang="hu-HU" sz="3200" dirty="0" err="1">
                <a:cs typeface="Times New Roman" panose="02020603050405020304" pitchFamily="18" charset="0"/>
              </a:rPr>
              <a:t>Sociolingvistika</a:t>
            </a:r>
            <a:r>
              <a:rPr lang="hu-HU" sz="3200" dirty="0">
                <a:cs typeface="Times New Roman" panose="02020603050405020304" pitchFamily="18" charset="0"/>
              </a:rPr>
              <a:t> </a:t>
            </a:r>
            <a:r>
              <a:rPr lang="hu-HU" sz="3200" dirty="0" err="1">
                <a:cs typeface="Times New Roman" panose="02020603050405020304" pitchFamily="18" charset="0"/>
              </a:rPr>
              <a:t>je</a:t>
            </a:r>
            <a:r>
              <a:rPr lang="hu-HU" sz="3200" dirty="0">
                <a:cs typeface="Times New Roman" panose="02020603050405020304" pitchFamily="18" charset="0"/>
              </a:rPr>
              <a:t> </a:t>
            </a:r>
            <a:r>
              <a:rPr lang="hu-HU" sz="3200" dirty="0" err="1">
                <a:cs typeface="Times New Roman" panose="02020603050405020304" pitchFamily="18" charset="0"/>
              </a:rPr>
              <a:t>interdisciplinárne</a:t>
            </a:r>
            <a:r>
              <a:rPr lang="hu-HU" sz="3200" dirty="0">
                <a:cs typeface="Times New Roman" panose="02020603050405020304" pitchFamily="18" charset="0"/>
              </a:rPr>
              <a:t> </a:t>
            </a:r>
            <a:r>
              <a:rPr lang="hu-HU" sz="3200" dirty="0" err="1">
                <a:cs typeface="Times New Roman" panose="02020603050405020304" pitchFamily="18" charset="0"/>
              </a:rPr>
              <a:t>jazykovedné</a:t>
            </a:r>
            <a:r>
              <a:rPr lang="hu-HU" sz="3200" dirty="0">
                <a:cs typeface="Times New Roman" panose="02020603050405020304" pitchFamily="18" charset="0"/>
              </a:rPr>
              <a:t> </a:t>
            </a:r>
            <a:r>
              <a:rPr lang="hu-HU" sz="3200" dirty="0" err="1">
                <a:cs typeface="Times New Roman" panose="02020603050405020304" pitchFamily="18" charset="0"/>
              </a:rPr>
              <a:t>odvetvie</a:t>
            </a:r>
            <a:r>
              <a:rPr lang="hu-HU" sz="3200" dirty="0">
                <a:cs typeface="Times New Roman" panose="02020603050405020304" pitchFamily="18" charset="0"/>
              </a:rPr>
              <a:t>, </a:t>
            </a:r>
            <a:r>
              <a:rPr lang="hu-HU" sz="3200" dirty="0" err="1">
                <a:cs typeface="Times New Roman" panose="02020603050405020304" pitchFamily="18" charset="0"/>
              </a:rPr>
              <a:t>ktoré</a:t>
            </a:r>
            <a:r>
              <a:rPr lang="hu-HU" sz="3200" dirty="0">
                <a:cs typeface="Times New Roman" panose="02020603050405020304" pitchFamily="18" charset="0"/>
              </a:rPr>
              <a:t> </a:t>
            </a:r>
            <a:r>
              <a:rPr lang="hu-HU" sz="3200" dirty="0" err="1">
                <a:cs typeface="Times New Roman" panose="02020603050405020304" pitchFamily="18" charset="0"/>
              </a:rPr>
              <a:t>je</a:t>
            </a:r>
            <a:r>
              <a:rPr lang="hu-HU" sz="3200" dirty="0">
                <a:cs typeface="Times New Roman" panose="02020603050405020304" pitchFamily="18" charset="0"/>
              </a:rPr>
              <a:t> </a:t>
            </a:r>
            <a:r>
              <a:rPr lang="hu-HU" sz="3200" dirty="0" err="1">
                <a:cs typeface="Times New Roman" panose="02020603050405020304" pitchFamily="18" charset="0"/>
              </a:rPr>
              <a:t>zamerané</a:t>
            </a:r>
            <a:r>
              <a:rPr lang="hu-HU" sz="3200" dirty="0">
                <a:cs typeface="Times New Roman" panose="02020603050405020304" pitchFamily="18" charset="0"/>
              </a:rPr>
              <a:t> na </a:t>
            </a:r>
            <a:r>
              <a:rPr lang="hu-HU" sz="3200" dirty="0" err="1">
                <a:cs typeface="Times New Roman" panose="02020603050405020304" pitchFamily="18" charset="0"/>
              </a:rPr>
              <a:t>skúmanie</a:t>
            </a:r>
            <a:r>
              <a:rPr lang="hu-HU" sz="3200" dirty="0">
                <a:cs typeface="Times New Roman" panose="02020603050405020304" pitchFamily="18" charset="0"/>
              </a:rPr>
              <a:t> </a:t>
            </a:r>
            <a:r>
              <a:rPr lang="hu-HU" sz="3200" b="1" dirty="0" err="1">
                <a:cs typeface="Times New Roman" panose="02020603050405020304" pitchFamily="18" charset="0"/>
              </a:rPr>
              <a:t>vzťahu</a:t>
            </a:r>
            <a:r>
              <a:rPr lang="hu-HU" sz="3200" b="1" dirty="0">
                <a:cs typeface="Times New Roman" panose="02020603050405020304" pitchFamily="18" charset="0"/>
              </a:rPr>
              <a:t> </a:t>
            </a:r>
            <a:r>
              <a:rPr lang="hu-HU" sz="3200" b="1" dirty="0" err="1">
                <a:cs typeface="Times New Roman" panose="02020603050405020304" pitchFamily="18" charset="0"/>
              </a:rPr>
              <a:t>jazyka</a:t>
            </a:r>
            <a:r>
              <a:rPr lang="hu-HU" sz="3200" b="1" dirty="0">
                <a:cs typeface="Times New Roman" panose="02020603050405020304" pitchFamily="18" charset="0"/>
              </a:rPr>
              <a:t> a </a:t>
            </a:r>
            <a:r>
              <a:rPr lang="hu-HU" sz="3200" b="1" dirty="0" err="1">
                <a:cs typeface="Times New Roman" panose="02020603050405020304" pitchFamily="18" charset="0"/>
              </a:rPr>
              <a:t>spoločnosti</a:t>
            </a:r>
            <a:r>
              <a:rPr lang="hu-HU" sz="3200" dirty="0">
                <a:cs typeface="Times New Roman" panose="02020603050405020304" pitchFamily="18" charset="0"/>
              </a:rPr>
              <a:t>.</a:t>
            </a:r>
          </a:p>
          <a:p>
            <a:pPr marL="0" indent="0">
              <a:buNone/>
            </a:pPr>
            <a:endParaRPr lang="hu-HU" sz="3200" dirty="0" smtClean="0">
              <a:cs typeface="Times New Roman" panose="02020603050405020304" pitchFamily="18" charset="0"/>
            </a:endParaRPr>
          </a:p>
          <a:p>
            <a:pPr marL="0" indent="0">
              <a:buNone/>
            </a:pPr>
            <a:r>
              <a:rPr lang="hu-HU" sz="3200" dirty="0" err="1" smtClean="0">
                <a:cs typeface="Times New Roman" panose="02020603050405020304" pitchFamily="18" charset="0"/>
              </a:rPr>
              <a:t>Skúma</a:t>
            </a:r>
            <a:r>
              <a:rPr lang="hu-HU" sz="3200" dirty="0">
                <a:cs typeface="Times New Roman" panose="02020603050405020304" pitchFamily="18" charset="0"/>
              </a:rPr>
              <a:t>:</a:t>
            </a:r>
          </a:p>
          <a:p>
            <a:pPr marL="715963" indent="-354013">
              <a:buAutoNum type="arabicParenR"/>
            </a:pPr>
            <a:r>
              <a:rPr lang="sk-SK" sz="3200" dirty="0"/>
              <a:t>ako sa sociálna štruktúra a spoločenské vzťahy premietajú do používania jazyka </a:t>
            </a:r>
          </a:p>
          <a:p>
            <a:pPr marL="715963" indent="-354013">
              <a:buAutoNum type="arabicParenR"/>
            </a:pPr>
            <a:r>
              <a:rPr lang="sk-SK" sz="3200" dirty="0"/>
              <a:t>ako pomáha vytvárať sociálnu realitu používanie (určitého) jazyka, jazykovej variety.</a:t>
            </a:r>
            <a:endParaRPr lang="hu-HU" sz="3200" dirty="0">
              <a:cs typeface="Times New Roman" panose="02020603050405020304" pitchFamily="18" charset="0"/>
            </a:endParaRPr>
          </a:p>
        </p:txBody>
      </p:sp>
    </p:spTree>
    <p:extLst>
      <p:ext uri="{BB962C8B-B14F-4D97-AF65-F5344CB8AC3E}">
        <p14:creationId xmlns:p14="http://schemas.microsoft.com/office/powerpoint/2010/main" val="2568739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4000" b="1" dirty="0" err="1">
                <a:effectLst/>
                <a:latin typeface="+mn-lt"/>
              </a:rPr>
              <a:t>Vývin</a:t>
            </a:r>
            <a:r>
              <a:rPr lang="hu-HU" sz="4000" b="1" dirty="0">
                <a:effectLst/>
                <a:latin typeface="+mn-lt"/>
              </a:rPr>
              <a:t> </a:t>
            </a:r>
            <a:r>
              <a:rPr lang="hu-HU" sz="4000" b="1" dirty="0" err="1">
                <a:effectLst/>
                <a:latin typeface="+mn-lt"/>
              </a:rPr>
              <a:t>sociolingvistického</a:t>
            </a:r>
            <a:r>
              <a:rPr lang="hu-HU" sz="4000" b="1" dirty="0">
                <a:effectLst/>
                <a:latin typeface="+mn-lt"/>
              </a:rPr>
              <a:t> </a:t>
            </a:r>
            <a:r>
              <a:rPr lang="hu-HU" sz="4000" b="1" dirty="0" err="1">
                <a:effectLst/>
                <a:latin typeface="+mn-lt"/>
              </a:rPr>
              <a:t>myslenia</a:t>
            </a:r>
            <a:endParaRPr lang="hu-HU" sz="4000" b="1" dirty="0">
              <a:latin typeface="+mn-lt"/>
            </a:endParaRPr>
          </a:p>
        </p:txBody>
      </p:sp>
      <p:sp>
        <p:nvSpPr>
          <p:cNvPr id="3" name="Tartalom helye 2"/>
          <p:cNvSpPr>
            <a:spLocks noGrp="1"/>
          </p:cNvSpPr>
          <p:nvPr>
            <p:ph idx="1"/>
          </p:nvPr>
        </p:nvSpPr>
        <p:spPr/>
        <p:txBody>
          <a:bodyPr>
            <a:normAutofit/>
          </a:bodyPr>
          <a:lstStyle/>
          <a:p>
            <a:r>
              <a:rPr lang="sk-SK" dirty="0">
                <a:effectLst/>
              </a:rPr>
              <a:t>Predchodcami modernej sociolingvistiky sú </a:t>
            </a:r>
            <a:r>
              <a:rPr lang="sk-SK" dirty="0" err="1"/>
              <a:t>Bloomfield</a:t>
            </a:r>
            <a:r>
              <a:rPr lang="sk-SK" dirty="0"/>
              <a:t>, </a:t>
            </a:r>
            <a:r>
              <a:rPr lang="sk-SK" dirty="0" err="1"/>
              <a:t>Sapir</a:t>
            </a:r>
            <a:r>
              <a:rPr lang="sk-SK" dirty="0"/>
              <a:t>, </a:t>
            </a:r>
            <a:r>
              <a:rPr lang="sk-SK" dirty="0" err="1"/>
              <a:t>Hjelmslev</a:t>
            </a:r>
            <a:r>
              <a:rPr lang="sk-SK" dirty="0"/>
              <a:t>, ale </a:t>
            </a:r>
            <a:r>
              <a:rPr lang="sk-SK" dirty="0">
                <a:effectLst/>
              </a:rPr>
              <a:t>aj predstavitelia pražskej školy.</a:t>
            </a:r>
          </a:p>
          <a:p>
            <a:r>
              <a:rPr lang="sk-SK" dirty="0"/>
              <a:t>Významný impulz pre súčasnú sociolingvistiku predstavujú aj práce </a:t>
            </a:r>
            <a:r>
              <a:rPr lang="sk-SK" dirty="0" err="1"/>
              <a:t>Valentina</a:t>
            </a:r>
            <a:r>
              <a:rPr lang="sk-SK" dirty="0"/>
              <a:t> </a:t>
            </a:r>
            <a:r>
              <a:rPr lang="sk-SK" dirty="0" err="1"/>
              <a:t>Vološinova</a:t>
            </a:r>
            <a:r>
              <a:rPr lang="sk-SK" dirty="0"/>
              <a:t> a </a:t>
            </a:r>
            <a:r>
              <a:rPr lang="sk-SK" dirty="0" err="1"/>
              <a:t>Michaila</a:t>
            </a:r>
            <a:r>
              <a:rPr lang="sk-SK" dirty="0"/>
              <a:t> </a:t>
            </a:r>
            <a:r>
              <a:rPr lang="sk-SK" dirty="0" err="1"/>
              <a:t>Bachtina</a:t>
            </a:r>
            <a:r>
              <a:rPr lang="sk-SK" dirty="0"/>
              <a:t> z 30. – 50. rokov 20. storočia</a:t>
            </a:r>
            <a:endParaRPr lang="sk-SK" dirty="0">
              <a:effectLst/>
            </a:endParaRPr>
          </a:p>
          <a:p>
            <a:r>
              <a:rPr lang="sk-SK" dirty="0">
                <a:effectLst/>
              </a:rPr>
              <a:t>V roku 1926 vznikol založením lingvistov tzv. Pražský lingvistický krúžok (PLK), ktorý vytvoril novú lingvistickú teóriu a ktorý významným spôsobom ovplyvnil vývoj modernej jazykovedy 20. storočia.</a:t>
            </a:r>
          </a:p>
        </p:txBody>
      </p:sp>
    </p:spTree>
    <p:extLst>
      <p:ext uri="{BB962C8B-B14F-4D97-AF65-F5344CB8AC3E}">
        <p14:creationId xmlns:p14="http://schemas.microsoft.com/office/powerpoint/2010/main" val="12265599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2FACA0-EAA1-42F0-A15D-3A370FE0452A}"/>
              </a:ext>
            </a:extLst>
          </p:cNvPr>
          <p:cNvSpPr>
            <a:spLocks noGrp="1"/>
          </p:cNvSpPr>
          <p:nvPr>
            <p:ph type="title"/>
          </p:nvPr>
        </p:nvSpPr>
        <p:spPr/>
        <p:txBody>
          <a:bodyPr/>
          <a:lstStyle/>
          <a:p>
            <a:r>
              <a:rPr lang="sk-SK" b="1" dirty="0">
                <a:latin typeface="+mn-lt"/>
              </a:rPr>
              <a:t>Sociolingvistika vo svete</a:t>
            </a:r>
          </a:p>
        </p:txBody>
      </p:sp>
      <p:sp>
        <p:nvSpPr>
          <p:cNvPr id="3" name="Content Placeholder 2">
            <a:extLst>
              <a:ext uri="{FF2B5EF4-FFF2-40B4-BE49-F238E27FC236}">
                <a16:creationId xmlns="" xmlns:a16="http://schemas.microsoft.com/office/drawing/2014/main" id="{0945C0EB-F98F-4944-A44C-E41FD33EE9D1}"/>
              </a:ext>
            </a:extLst>
          </p:cNvPr>
          <p:cNvSpPr>
            <a:spLocks noGrp="1"/>
          </p:cNvSpPr>
          <p:nvPr>
            <p:ph idx="1"/>
          </p:nvPr>
        </p:nvSpPr>
        <p:spPr/>
        <p:txBody>
          <a:bodyPr>
            <a:normAutofit fontScale="92500" lnSpcReduction="10000"/>
          </a:bodyPr>
          <a:lstStyle/>
          <a:p>
            <a:r>
              <a:rPr lang="sk-SK" altLang="en-US" dirty="0"/>
              <a:t>Pojem sociolingvistika sa objavuje však až v roku 1952 v </a:t>
            </a:r>
            <a:r>
              <a:rPr lang="sk-SK" altLang="en-US" dirty="0" smtClean="0"/>
              <a:t>textu H. C. </a:t>
            </a:r>
            <a:r>
              <a:rPr lang="sk-SK" altLang="en-US" dirty="0" err="1" smtClean="0"/>
              <a:t>Currieho</a:t>
            </a:r>
            <a:r>
              <a:rPr lang="sk-SK" altLang="en-US" dirty="0" smtClean="0"/>
              <a:t>. </a:t>
            </a:r>
            <a:r>
              <a:rPr lang="sk-SK" altLang="en-US" dirty="0"/>
              <a:t>V roku 1956, tesne pred oficiálnym vznikom samostatnej disciplíny, publikoval francúzsky </a:t>
            </a:r>
            <a:r>
              <a:rPr lang="sk-SK" altLang="en-US" dirty="0" smtClean="0"/>
              <a:t>lingvista Marcel </a:t>
            </a:r>
            <a:r>
              <a:rPr lang="sk-SK" altLang="en-US" dirty="0" err="1" smtClean="0"/>
              <a:t>Cohen</a:t>
            </a:r>
            <a:r>
              <a:rPr lang="sk-SK" altLang="en-US" dirty="0" smtClean="0"/>
              <a:t> </a:t>
            </a:r>
            <a:r>
              <a:rPr lang="sk-SK" altLang="en-US" dirty="0"/>
              <a:t>prácu s názvom „</a:t>
            </a:r>
            <a:r>
              <a:rPr lang="sk-SK" altLang="en-US" dirty="0" err="1"/>
              <a:t>Pour</a:t>
            </a:r>
            <a:r>
              <a:rPr lang="sk-SK" altLang="en-US" dirty="0"/>
              <a:t> </a:t>
            </a:r>
            <a:r>
              <a:rPr lang="sk-SK" altLang="en-US" dirty="0" err="1"/>
              <a:t>une</a:t>
            </a:r>
            <a:r>
              <a:rPr lang="sk-SK" altLang="en-US" dirty="0"/>
              <a:t> </a:t>
            </a:r>
            <a:r>
              <a:rPr lang="sk-SK" altLang="en-US" dirty="0" err="1"/>
              <a:t>sociologie</a:t>
            </a:r>
            <a:r>
              <a:rPr lang="sk-SK" altLang="en-US" dirty="0"/>
              <a:t> </a:t>
            </a:r>
            <a:r>
              <a:rPr lang="sk-SK" altLang="en-US" dirty="0" err="1"/>
              <a:t>du</a:t>
            </a:r>
            <a:r>
              <a:rPr lang="sk-SK" altLang="en-US" dirty="0"/>
              <a:t> </a:t>
            </a:r>
            <a:r>
              <a:rPr lang="sk-SK" altLang="en-US" dirty="0" err="1"/>
              <a:t>langage</a:t>
            </a:r>
            <a:r>
              <a:rPr lang="sk-SK" altLang="en-US" dirty="0"/>
              <a:t>“</a:t>
            </a:r>
            <a:endParaRPr lang="sk-SK" dirty="0"/>
          </a:p>
          <a:p>
            <a:endParaRPr lang="sk-SK" dirty="0"/>
          </a:p>
          <a:p>
            <a:r>
              <a:rPr lang="sk-SK" dirty="0"/>
              <a:t>V Anglicku:</a:t>
            </a:r>
          </a:p>
          <a:p>
            <a:pPr marL="361950" indent="0">
              <a:buNone/>
            </a:pPr>
            <a:r>
              <a:rPr lang="sk-SK" dirty="0"/>
              <a:t>- londýnsky kontextualizmus – Firth, Bernstein</a:t>
            </a:r>
          </a:p>
          <a:p>
            <a:r>
              <a:rPr lang="sk-SK" dirty="0"/>
              <a:t>V USA a v Kanade</a:t>
            </a:r>
          </a:p>
          <a:p>
            <a:pPr marL="361950" indent="0">
              <a:buNone/>
            </a:pPr>
            <a:r>
              <a:rPr lang="sk-SK" dirty="0"/>
              <a:t>- etnolingvistické výskumy – Boas, Sapir</a:t>
            </a:r>
          </a:p>
          <a:p>
            <a:pPr marL="361950" indent="0">
              <a:buNone/>
            </a:pPr>
            <a:r>
              <a:rPr lang="sk-SK" dirty="0"/>
              <a:t>- bilingválne, multilingválne skupiny</a:t>
            </a:r>
          </a:p>
          <a:p>
            <a:endParaRPr lang="sk-SK" dirty="0"/>
          </a:p>
        </p:txBody>
      </p:sp>
    </p:spTree>
    <p:extLst>
      <p:ext uri="{BB962C8B-B14F-4D97-AF65-F5344CB8AC3E}">
        <p14:creationId xmlns:p14="http://schemas.microsoft.com/office/powerpoint/2010/main" val="9570813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4000" b="1" dirty="0" err="1">
                <a:effectLst/>
                <a:latin typeface="+mn-lt"/>
              </a:rPr>
              <a:t>Vývin</a:t>
            </a:r>
            <a:r>
              <a:rPr lang="hu-HU" sz="4000" b="1" dirty="0">
                <a:effectLst/>
                <a:latin typeface="+mn-lt"/>
              </a:rPr>
              <a:t> </a:t>
            </a:r>
            <a:r>
              <a:rPr lang="hu-HU" sz="4000" b="1" dirty="0" err="1">
                <a:effectLst/>
                <a:latin typeface="+mn-lt"/>
              </a:rPr>
              <a:t>sociolingvistického</a:t>
            </a:r>
            <a:r>
              <a:rPr lang="hu-HU" sz="4000" b="1" dirty="0">
                <a:effectLst/>
                <a:latin typeface="+mn-lt"/>
              </a:rPr>
              <a:t> </a:t>
            </a:r>
            <a:r>
              <a:rPr lang="hu-HU" sz="4000" b="1" dirty="0" err="1">
                <a:effectLst/>
                <a:latin typeface="+mn-lt"/>
              </a:rPr>
              <a:t>myslenia</a:t>
            </a:r>
            <a:r>
              <a:rPr lang="hu-HU" sz="4000" b="1" dirty="0">
                <a:effectLst/>
                <a:latin typeface="+mn-lt"/>
              </a:rPr>
              <a:t> </a:t>
            </a:r>
            <a:r>
              <a:rPr lang="sk-SK" sz="4000" b="1" dirty="0">
                <a:latin typeface="+mn-lt"/>
              </a:rPr>
              <a:t>na Slovensku</a:t>
            </a:r>
            <a:endParaRPr lang="hu-HU" sz="4000" b="1" dirty="0">
              <a:latin typeface="+mn-lt"/>
            </a:endParaRPr>
          </a:p>
        </p:txBody>
      </p:sp>
      <p:sp>
        <p:nvSpPr>
          <p:cNvPr id="3" name="Tartalom helye 2"/>
          <p:cNvSpPr>
            <a:spLocks noGrp="1"/>
          </p:cNvSpPr>
          <p:nvPr>
            <p:ph idx="1"/>
          </p:nvPr>
        </p:nvSpPr>
        <p:spPr/>
        <p:txBody>
          <a:bodyPr>
            <a:normAutofit fontScale="92500" lnSpcReduction="10000"/>
          </a:bodyPr>
          <a:lstStyle/>
          <a:p>
            <a:r>
              <a:rPr lang="sk-SK" dirty="0"/>
              <a:t>Vďaka tradícii PLK boli vďaka funkcionalistickému prístupu niektoré sociolingvistické otázky súčasťou agendy československej lingvistiky už od medzivojnového obdobia, ide hlavne o teóriu spisovného jazyka, teóriu jazykovej kultúry a funkčnú štylistiku.</a:t>
            </a:r>
            <a:endParaRPr lang="hu-HU" dirty="0"/>
          </a:p>
          <a:p>
            <a:r>
              <a:rPr lang="sk-SK" dirty="0"/>
              <a:t>Sociolingvistický výskum na Slovensku sa sústavnejšie konštituuje až v 90. rokoch 20. storočia. </a:t>
            </a:r>
          </a:p>
          <a:p>
            <a:r>
              <a:rPr lang="sk-SK" dirty="0">
                <a:effectLst/>
              </a:rPr>
              <a:t>Stavebný kameň tohto výskumu sa položil už v prvej polovici 60. rokov. </a:t>
            </a:r>
          </a:p>
          <a:p>
            <a:r>
              <a:rPr lang="sk-SK" dirty="0">
                <a:effectLst/>
              </a:rPr>
              <a:t>Otázkam spisovného jazyka a jazykovej kultúry boli venované zborníky referátov a diskusných príspevkov Z teórie spisovného jazyka (1979), </a:t>
            </a:r>
            <a:r>
              <a:rPr lang="sk-SK" dirty="0"/>
              <a:t>Jazyková politika a jazyková kultúra, Spisovný jazyk v </a:t>
            </a:r>
            <a:r>
              <a:rPr lang="sk-SK" dirty="0" err="1"/>
              <a:t>současné</a:t>
            </a:r>
            <a:r>
              <a:rPr lang="sk-SK" dirty="0"/>
              <a:t> </a:t>
            </a:r>
            <a:r>
              <a:rPr lang="sk-SK" dirty="0" err="1"/>
              <a:t>komunikaci</a:t>
            </a:r>
            <a:r>
              <a:rPr lang="sk-SK" dirty="0"/>
              <a:t> (A. Jedlička)</a:t>
            </a:r>
            <a:r>
              <a:rPr lang="hu-HU" dirty="0">
                <a:effectLst/>
              </a:rPr>
              <a:t/>
            </a:r>
            <a:br>
              <a:rPr lang="hu-HU" dirty="0">
                <a:effectLst/>
              </a:rPr>
            </a:br>
            <a:endParaRPr lang="hu-HU" dirty="0">
              <a:effectLst/>
            </a:endParaRPr>
          </a:p>
          <a:p>
            <a:endParaRPr lang="hu-HU" dirty="0"/>
          </a:p>
        </p:txBody>
      </p:sp>
    </p:spTree>
    <p:extLst>
      <p:ext uri="{BB962C8B-B14F-4D97-AF65-F5344CB8AC3E}">
        <p14:creationId xmlns:p14="http://schemas.microsoft.com/office/powerpoint/2010/main" val="41333997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B44A0F-FAA6-45F3-9933-61EF73525C35}"/>
              </a:ext>
            </a:extLst>
          </p:cNvPr>
          <p:cNvSpPr>
            <a:spLocks noGrp="1"/>
          </p:cNvSpPr>
          <p:nvPr>
            <p:ph type="title"/>
          </p:nvPr>
        </p:nvSpPr>
        <p:spPr/>
        <p:txBody>
          <a:bodyPr>
            <a:normAutofit/>
          </a:bodyPr>
          <a:lstStyle/>
          <a:p>
            <a:r>
              <a:rPr lang="sk-SK" sz="4000" b="1" dirty="0">
                <a:latin typeface="Calibri" panose="020F0502020204030204" pitchFamily="34" charset="0"/>
                <a:cs typeface="Calibri" panose="020F0502020204030204" pitchFamily="34" charset="0"/>
              </a:rPr>
              <a:t>Sociolingvistika na Slovensku</a:t>
            </a:r>
          </a:p>
        </p:txBody>
      </p:sp>
      <p:sp>
        <p:nvSpPr>
          <p:cNvPr id="3" name="Content Placeholder 2">
            <a:extLst>
              <a:ext uri="{FF2B5EF4-FFF2-40B4-BE49-F238E27FC236}">
                <a16:creationId xmlns="" xmlns:a16="http://schemas.microsoft.com/office/drawing/2014/main" id="{B15BD977-5BF5-4715-94F8-570E899AA4C9}"/>
              </a:ext>
            </a:extLst>
          </p:cNvPr>
          <p:cNvSpPr>
            <a:spLocks noGrp="1"/>
          </p:cNvSpPr>
          <p:nvPr>
            <p:ph idx="1"/>
          </p:nvPr>
        </p:nvSpPr>
        <p:spPr/>
        <p:txBody>
          <a:bodyPr>
            <a:normAutofit fontScale="92500"/>
          </a:bodyPr>
          <a:lstStyle/>
          <a:p>
            <a:r>
              <a:rPr lang="sk-SK" dirty="0"/>
              <a:t>Sociolingvistický výskum na Slovensku sa sústavnejšie konštituuje až v 90. rokoch 20. storočia.  → Sociolingvistika ako predmet na vysokých školách</a:t>
            </a:r>
          </a:p>
          <a:p>
            <a:r>
              <a:rPr lang="sk-SK" dirty="0"/>
              <a:t>Stavebný kameň tohto výskumu sa položil už v prvej polovici 60. rokov. Vtedy sa uskutočnila vedecká konferencia o výskume hovorenej podoby spisovnej slovenčiny, ktorú usporiadalo Združenie slovenských jazykovedcov. </a:t>
            </a:r>
          </a:p>
          <a:p>
            <a:r>
              <a:rPr lang="sk-SK" dirty="0"/>
              <a:t>Príspevky z tejto konferencie vyšli na čele s E. </a:t>
            </a:r>
            <a:r>
              <a:rPr lang="sk-SK" dirty="0" err="1"/>
              <a:t>Paulinym</a:t>
            </a:r>
            <a:r>
              <a:rPr lang="sk-SK" dirty="0"/>
              <a:t> v zborníku Hovorená podoba spisovnej slovenčiny (1972), v ktorom sa dozvedáme o jazykovej situácii niektorých slovenských miest. </a:t>
            </a:r>
          </a:p>
          <a:p>
            <a:r>
              <a:rPr lang="sk-SK" dirty="0"/>
              <a:t> zápas v slovenskej sociolingvistike Kočiš – Horecký – Kačala – </a:t>
            </a:r>
            <a:r>
              <a:rPr lang="sk-SK" dirty="0" err="1"/>
              <a:t>Ripka</a:t>
            </a:r>
            <a:r>
              <a:rPr lang="sk-SK" dirty="0"/>
              <a:t> – </a:t>
            </a:r>
            <a:r>
              <a:rPr lang="sk-SK" dirty="0" err="1"/>
              <a:t>Štolc</a:t>
            </a:r>
            <a:endParaRPr lang="sk-SK" dirty="0"/>
          </a:p>
        </p:txBody>
      </p:sp>
    </p:spTree>
    <p:extLst>
      <p:ext uri="{BB962C8B-B14F-4D97-AF65-F5344CB8AC3E}">
        <p14:creationId xmlns:p14="http://schemas.microsoft.com/office/powerpoint/2010/main" val="8302283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sk-SK" b="1" dirty="0">
                <a:latin typeface="Calibri" panose="020F0502020204030204" pitchFamily="34" charset="0"/>
                <a:cs typeface="Calibri" panose="020F0502020204030204" pitchFamily="34" charset="0"/>
              </a:rPr>
              <a:t>Sociolingvistika v Maďarsku</a:t>
            </a:r>
          </a:p>
        </p:txBody>
      </p:sp>
      <p:sp>
        <p:nvSpPr>
          <p:cNvPr id="3" name="Tartalom helye 2"/>
          <p:cNvSpPr>
            <a:spLocks noGrp="1"/>
          </p:cNvSpPr>
          <p:nvPr>
            <p:ph idx="1"/>
          </p:nvPr>
        </p:nvSpPr>
        <p:spPr/>
        <p:txBody>
          <a:bodyPr/>
          <a:lstStyle/>
          <a:p>
            <a:r>
              <a:rPr lang="sk-SK" dirty="0"/>
              <a:t>V súčasnosti sociolingvistika v Maďarsku funguje ako samostatná vedná disciplína, vyučuje sa ako samostatný predmet v rámci výučby spoločenskovedných disciplín na univerzitnej úrovni (od 80. rokov 20. storočia v rámci jazykovedného štúdia na Univerzite ELTE v Budapešti)</a:t>
            </a:r>
          </a:p>
        </p:txBody>
      </p:sp>
    </p:spTree>
    <p:extLst>
      <p:ext uri="{BB962C8B-B14F-4D97-AF65-F5344CB8AC3E}">
        <p14:creationId xmlns:p14="http://schemas.microsoft.com/office/powerpoint/2010/main" val="342273779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41A1B2-74C4-4FE0-A1BB-65855659B45B}"/>
              </a:ext>
            </a:extLst>
          </p:cNvPr>
          <p:cNvSpPr>
            <a:spLocks noGrp="1"/>
          </p:cNvSpPr>
          <p:nvPr>
            <p:ph type="title"/>
          </p:nvPr>
        </p:nvSpPr>
        <p:spPr>
          <a:xfrm>
            <a:off x="838200" y="1037787"/>
            <a:ext cx="10515600" cy="685909"/>
          </a:xfrm>
        </p:spPr>
        <p:txBody>
          <a:bodyPr>
            <a:normAutofit fontScale="90000"/>
          </a:bodyPr>
          <a:lstStyle/>
          <a:p>
            <a:r>
              <a:rPr lang="sk-SK" b="1" dirty="0">
                <a:latin typeface="Calibri" panose="020F0502020204030204" pitchFamily="34" charset="0"/>
                <a:cs typeface="Calibri" panose="020F0502020204030204" pitchFamily="34" charset="0"/>
              </a:rPr>
              <a:t>Jazyk a </a:t>
            </a:r>
            <a:r>
              <a:rPr lang="sk-SK" b="1" dirty="0" smtClean="0">
                <a:latin typeface="Calibri" panose="020F0502020204030204" pitchFamily="34" charset="0"/>
                <a:cs typeface="Calibri" panose="020F0502020204030204" pitchFamily="34" charset="0"/>
              </a:rPr>
              <a:t>identita</a:t>
            </a:r>
            <a:endParaRPr lang="sk-SK"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 xmlns:a16="http://schemas.microsoft.com/office/drawing/2014/main" id="{BDE8524D-36FD-47BB-B55D-06BFCF69FD69}"/>
              </a:ext>
            </a:extLst>
          </p:cNvPr>
          <p:cNvSpPr>
            <a:spLocks noGrp="1"/>
          </p:cNvSpPr>
          <p:nvPr>
            <p:ph idx="1"/>
          </p:nvPr>
        </p:nvSpPr>
        <p:spPr>
          <a:xfrm>
            <a:off x="838200" y="2037029"/>
            <a:ext cx="10515600" cy="4139933"/>
          </a:xfrm>
        </p:spPr>
        <p:txBody>
          <a:bodyPr>
            <a:normAutofit/>
          </a:bodyPr>
          <a:lstStyle/>
          <a:p>
            <a:r>
              <a:rPr lang="sk-SK" dirty="0"/>
              <a:t>Jazyk a identita:</a:t>
            </a:r>
          </a:p>
          <a:p>
            <a:pPr marL="1439863" indent="0">
              <a:buNone/>
            </a:pPr>
            <a:r>
              <a:rPr lang="sk-SK" dirty="0"/>
              <a:t>1. Identita a etnicita</a:t>
            </a:r>
          </a:p>
          <a:p>
            <a:pPr marL="1439863" indent="0">
              <a:buNone/>
            </a:pPr>
            <a:r>
              <a:rPr lang="sk-SK" dirty="0"/>
              <a:t>2. Funkcie jazyka</a:t>
            </a:r>
          </a:p>
          <a:p>
            <a:pPr marL="1439863" indent="0">
              <a:buNone/>
            </a:pPr>
            <a:r>
              <a:rPr lang="sk-SK" dirty="0"/>
              <a:t>3. Identita a štandardizácia jazykov</a:t>
            </a:r>
          </a:p>
          <a:p>
            <a:pPr marL="1439863" indent="0">
              <a:buNone/>
            </a:pPr>
            <a:r>
              <a:rPr lang="sk-SK" dirty="0"/>
              <a:t>4. Jazykové podmienky utvárania slovenského národa</a:t>
            </a:r>
          </a:p>
          <a:p>
            <a:pPr marL="1439863" indent="0">
              <a:buNone/>
            </a:pPr>
            <a:r>
              <a:rPr lang="sk-SK" dirty="0"/>
              <a:t>5. Jazyk v menšinovej a väčšinovej podobe</a:t>
            </a:r>
          </a:p>
          <a:p>
            <a:endParaRPr lang="sk-SK" dirty="0"/>
          </a:p>
          <a:p>
            <a:endParaRPr lang="sk-SK" dirty="0"/>
          </a:p>
        </p:txBody>
      </p:sp>
    </p:spTree>
    <p:extLst>
      <p:ext uri="{BB962C8B-B14F-4D97-AF65-F5344CB8AC3E}">
        <p14:creationId xmlns:p14="http://schemas.microsoft.com/office/powerpoint/2010/main" val="2068229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386F98-CB58-4FB0-A572-1CAA16C8CBD4}"/>
              </a:ext>
            </a:extLst>
          </p:cNvPr>
          <p:cNvSpPr>
            <a:spLocks noGrp="1"/>
          </p:cNvSpPr>
          <p:nvPr>
            <p:ph type="title"/>
          </p:nvPr>
        </p:nvSpPr>
        <p:spPr/>
        <p:txBody>
          <a:bodyPr/>
          <a:lstStyle/>
          <a:p>
            <a:r>
              <a:rPr lang="sk-SK" b="1" dirty="0">
                <a:latin typeface="+mn-lt"/>
              </a:rPr>
              <a:t>Jazyk v menšinovej a väčšinovej podobe</a:t>
            </a:r>
          </a:p>
        </p:txBody>
      </p:sp>
      <p:sp>
        <p:nvSpPr>
          <p:cNvPr id="3" name="Content Placeholder 2">
            <a:extLst>
              <a:ext uri="{FF2B5EF4-FFF2-40B4-BE49-F238E27FC236}">
                <a16:creationId xmlns="" xmlns:a16="http://schemas.microsoft.com/office/drawing/2014/main" id="{086DD2E1-9D77-466E-85F9-A6169FD249F1}"/>
              </a:ext>
            </a:extLst>
          </p:cNvPr>
          <p:cNvSpPr>
            <a:spLocks noGrp="1"/>
          </p:cNvSpPr>
          <p:nvPr>
            <p:ph idx="1"/>
          </p:nvPr>
        </p:nvSpPr>
        <p:spPr/>
        <p:txBody>
          <a:bodyPr/>
          <a:lstStyle/>
          <a:p>
            <a:pPr marL="0" indent="0">
              <a:buNone/>
            </a:pPr>
            <a:r>
              <a:rPr lang="sk-SK" dirty="0"/>
              <a:t>1. Jazyk, identita a konflikt</a:t>
            </a:r>
          </a:p>
          <a:p>
            <a:endParaRPr lang="sk-SK" dirty="0"/>
          </a:p>
          <a:p>
            <a:pPr marL="0" indent="0">
              <a:buNone/>
            </a:pPr>
            <a:r>
              <a:rPr lang="sk-SK" dirty="0"/>
              <a:t>2. Otázka bilingválnosti a bietnicity, multilingválnosti a multietnicity</a:t>
            </a:r>
          </a:p>
          <a:p>
            <a:endParaRPr lang="sk-SK" dirty="0"/>
          </a:p>
          <a:p>
            <a:pPr marL="0" indent="0">
              <a:buNone/>
            </a:pPr>
            <a:r>
              <a:rPr lang="sk-SK" dirty="0"/>
              <a:t>3. Národné štandardné a spisovné jazyky</a:t>
            </a:r>
          </a:p>
          <a:p>
            <a:endParaRPr lang="sk-SK" dirty="0"/>
          </a:p>
          <a:p>
            <a:pPr marL="0" indent="0">
              <a:buNone/>
            </a:pPr>
            <a:r>
              <a:rPr lang="sk-SK" dirty="0"/>
              <a:t>4. Identita a tzv. prepínanie kódov</a:t>
            </a:r>
          </a:p>
          <a:p>
            <a:endParaRPr lang="sk-SK" dirty="0"/>
          </a:p>
        </p:txBody>
      </p:sp>
    </p:spTree>
    <p:extLst>
      <p:ext uri="{BB962C8B-B14F-4D97-AF65-F5344CB8AC3E}">
        <p14:creationId xmlns:p14="http://schemas.microsoft.com/office/powerpoint/2010/main" val="10151921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56306" y="681996"/>
            <a:ext cx="10515600" cy="1325563"/>
          </a:xfrm>
        </p:spPr>
        <p:txBody>
          <a:bodyPr>
            <a:normAutofit/>
          </a:bodyPr>
          <a:lstStyle/>
          <a:p>
            <a:r>
              <a:rPr lang="sk-SK" sz="4000" b="1" dirty="0">
                <a:latin typeface="+mn-lt"/>
              </a:rPr>
              <a:t>Teritoriálna (horizontálna) diferenciácia národného jazyka</a:t>
            </a:r>
            <a:endParaRPr lang="en-US" sz="4000" dirty="0">
              <a:latin typeface="+mn-lt"/>
            </a:endParaRPr>
          </a:p>
        </p:txBody>
      </p:sp>
      <p:sp>
        <p:nvSpPr>
          <p:cNvPr id="3" name="Tartalom helye 2"/>
          <p:cNvSpPr>
            <a:spLocks noGrp="1"/>
          </p:cNvSpPr>
          <p:nvPr>
            <p:ph sz="quarter" idx="1"/>
          </p:nvPr>
        </p:nvSpPr>
        <p:spPr>
          <a:xfrm>
            <a:off x="932506" y="2420888"/>
            <a:ext cx="9278293" cy="3598912"/>
          </a:xfrm>
        </p:spPr>
        <p:txBody>
          <a:bodyPr/>
          <a:lstStyle/>
          <a:p>
            <a:r>
              <a:rPr lang="sk-SK" dirty="0"/>
              <a:t>Teritoriálny aspekt národného jazyka zahrnuje dve stránky:</a:t>
            </a:r>
            <a:endParaRPr lang="en-US" dirty="0"/>
          </a:p>
          <a:p>
            <a:pPr marL="1077913" lvl="0" indent="-361950">
              <a:buFont typeface="Wingdings" pitchFamily="2" charset="2"/>
              <a:buChar char="Ø"/>
            </a:pPr>
            <a:r>
              <a:rPr lang="sk-SK" dirty="0"/>
              <a:t> Geografickú extenziu (t.j. územnú rozpriestranenosť a ohraničenosť)</a:t>
            </a:r>
            <a:endParaRPr lang="en-US" dirty="0"/>
          </a:p>
          <a:p>
            <a:pPr marL="1077913" lvl="0" indent="-361950">
              <a:buFont typeface="Wingdings" pitchFamily="2" charset="2"/>
              <a:buChar char="Ø"/>
            </a:pPr>
            <a:r>
              <a:rPr lang="sk-SK" dirty="0"/>
              <a:t> Teritoriálnu (dialektickú) diferencovanosť</a:t>
            </a:r>
            <a:endParaRPr lang="en-US" dirty="0"/>
          </a:p>
          <a:p>
            <a:pPr>
              <a:buNone/>
            </a:pPr>
            <a:endParaRPr lang="en-US" dirty="0"/>
          </a:p>
        </p:txBody>
      </p:sp>
    </p:spTree>
    <p:extLst>
      <p:ext uri="{BB962C8B-B14F-4D97-AF65-F5344CB8AC3E}">
        <p14:creationId xmlns:p14="http://schemas.microsoft.com/office/powerpoint/2010/main" val="38355922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quarter" idx="1"/>
          </p:nvPr>
        </p:nvSpPr>
        <p:spPr>
          <a:xfrm>
            <a:off x="1321806" y="620688"/>
            <a:ext cx="8888994" cy="5399112"/>
          </a:xfrm>
        </p:spPr>
        <p:txBody>
          <a:bodyPr>
            <a:normAutofit fontScale="92500"/>
          </a:bodyPr>
          <a:lstStyle/>
          <a:p>
            <a:r>
              <a:rPr lang="sk-SK" dirty="0"/>
              <a:t>V minulosti sa geografické hranice národných jazykov chápali nielen lingvisticky, ale často aj ideologicky či politicky</a:t>
            </a:r>
          </a:p>
          <a:p>
            <a:r>
              <a:rPr lang="sk-SK" dirty="0"/>
              <a:t>Štúr vymedzil stredoslovenskú bázu spisovnej slovenčiny lingvisticky a v rámci Uhorska aj geograficky.</a:t>
            </a:r>
          </a:p>
          <a:p>
            <a:r>
              <a:rPr lang="sk-SK" dirty="0" err="1"/>
              <a:t>Štolc</a:t>
            </a:r>
            <a:r>
              <a:rPr lang="sk-SK" dirty="0"/>
              <a:t> – riešil problematiku geografického rozšírenia slovenského jazyka </a:t>
            </a:r>
          </a:p>
          <a:p>
            <a:r>
              <a:rPr lang="sk-SK" i="1" dirty="0"/>
              <a:t>Atlas slovenského jazyka</a:t>
            </a:r>
          </a:p>
          <a:p>
            <a:r>
              <a:rPr lang="sk-SK" dirty="0"/>
              <a:t>V zahraničí – </a:t>
            </a:r>
            <a:r>
              <a:rPr lang="sk-SK" dirty="0" err="1"/>
              <a:t>enklávny</a:t>
            </a:r>
            <a:r>
              <a:rPr lang="sk-SK" dirty="0"/>
              <a:t> a diasporálny spôsob</a:t>
            </a:r>
          </a:p>
          <a:p>
            <a:endParaRPr lang="sk-SK" dirty="0"/>
          </a:p>
          <a:p>
            <a:r>
              <a:rPr lang="en-US" u="sng" dirty="0" err="1"/>
              <a:t>Geografická</a:t>
            </a:r>
            <a:r>
              <a:rPr lang="en-US" u="sng" dirty="0"/>
              <a:t> </a:t>
            </a:r>
            <a:r>
              <a:rPr lang="en-US" u="sng" dirty="0" err="1"/>
              <a:t>variantnosť</a:t>
            </a:r>
            <a:r>
              <a:rPr lang="en-US" u="sng" dirty="0"/>
              <a:t> </a:t>
            </a:r>
            <a:endParaRPr lang="sk-SK" u="sng" dirty="0"/>
          </a:p>
          <a:p>
            <a:r>
              <a:rPr lang="sk-SK" dirty="0"/>
              <a:t>Makroareálové delenie</a:t>
            </a:r>
          </a:p>
          <a:p>
            <a:r>
              <a:rPr lang="en-US" dirty="0" err="1"/>
              <a:t>Stred</a:t>
            </a:r>
            <a:r>
              <a:rPr lang="hu-HU" dirty="0"/>
              <a:t>né</a:t>
            </a:r>
            <a:r>
              <a:rPr lang="en-US" dirty="0"/>
              <a:t>-, </a:t>
            </a:r>
            <a:r>
              <a:rPr lang="en-US" dirty="0" err="1"/>
              <a:t>Západ</a:t>
            </a:r>
            <a:r>
              <a:rPr lang="hu-HU" dirty="0"/>
              <a:t>né</a:t>
            </a:r>
            <a:r>
              <a:rPr lang="en-US" dirty="0"/>
              <a:t>-, a </a:t>
            </a:r>
            <a:r>
              <a:rPr lang="en-US" dirty="0" err="1"/>
              <a:t>Východ</a:t>
            </a:r>
            <a:r>
              <a:rPr lang="hu-HU" dirty="0"/>
              <a:t>né S</a:t>
            </a:r>
            <a:r>
              <a:rPr lang="en-US" dirty="0"/>
              <a:t>lo</a:t>
            </a:r>
            <a:r>
              <a:rPr lang="sk-SK" dirty="0"/>
              <a:t>vensko</a:t>
            </a:r>
            <a:endParaRPr lang="en-US" dirty="0"/>
          </a:p>
          <a:p>
            <a:endParaRPr lang="en-US" dirty="0"/>
          </a:p>
        </p:txBody>
      </p:sp>
    </p:spTree>
    <p:extLst>
      <p:ext uri="{BB962C8B-B14F-4D97-AF65-F5344CB8AC3E}">
        <p14:creationId xmlns:p14="http://schemas.microsoft.com/office/powerpoint/2010/main" val="22809406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hu-HU" b="1" dirty="0" err="1">
                <a:solidFill>
                  <a:schemeClr val="accent1">
                    <a:lumMod val="75000"/>
                  </a:schemeClr>
                </a:solidFill>
              </a:rPr>
              <a:t>Časť</a:t>
            </a:r>
            <a:r>
              <a:rPr lang="hu-HU" b="1" dirty="0">
                <a:solidFill>
                  <a:schemeClr val="accent1">
                    <a:lumMod val="75000"/>
                  </a:schemeClr>
                </a:solidFill>
              </a:rPr>
              <a:t> B </a:t>
            </a:r>
            <a:br>
              <a:rPr lang="hu-HU" b="1" dirty="0">
                <a:solidFill>
                  <a:schemeClr val="accent1">
                    <a:lumMod val="75000"/>
                  </a:schemeClr>
                </a:solidFill>
              </a:rPr>
            </a:br>
            <a:r>
              <a:rPr lang="hu-HU" b="1" dirty="0" err="1">
                <a:solidFill>
                  <a:schemeClr val="accent1">
                    <a:lumMod val="75000"/>
                  </a:schemeClr>
                </a:solidFill>
              </a:rPr>
              <a:t>Výskumy</a:t>
            </a:r>
            <a:endParaRPr lang="sk-SK" dirty="0"/>
          </a:p>
        </p:txBody>
      </p:sp>
      <p:sp>
        <p:nvSpPr>
          <p:cNvPr id="3" name="Zástupný symbol obsahu 2"/>
          <p:cNvSpPr>
            <a:spLocks noGrp="1"/>
          </p:cNvSpPr>
          <p:nvPr>
            <p:ph idx="1"/>
          </p:nvPr>
        </p:nvSpPr>
        <p:spPr/>
        <p:txBody>
          <a:bodyPr/>
          <a:lstStyle/>
          <a:p>
            <a:r>
              <a:rPr lang="sk-SK" dirty="0"/>
              <a:t>ONDREJOVIČ, Slavomír 1996: Zo slovensko-maďarských jazykových a </a:t>
            </a:r>
            <a:r>
              <a:rPr lang="sk-SK" dirty="0" err="1"/>
              <a:t>jazykovoetnických</a:t>
            </a:r>
            <a:r>
              <a:rPr lang="sk-SK" dirty="0"/>
              <a:t> Kontaktov IN: SOCIOLINGUISTICA SLOVACA II: Sociolingvistika a areálová lingvistika. Bratislava: VEDA 142 – 146.</a:t>
            </a:r>
          </a:p>
          <a:p>
            <a:r>
              <a:rPr lang="sk-SK" dirty="0"/>
              <a:t>TÓTH </a:t>
            </a:r>
            <a:r>
              <a:rPr lang="sk-SK" dirty="0" err="1"/>
              <a:t>Sándor</a:t>
            </a:r>
            <a:r>
              <a:rPr lang="sk-SK" dirty="0"/>
              <a:t> </a:t>
            </a:r>
            <a:r>
              <a:rPr lang="sk-SK" dirty="0" err="1"/>
              <a:t>János</a:t>
            </a:r>
            <a:r>
              <a:rPr lang="sk-SK" dirty="0"/>
              <a:t> 2012: Germanizmy v slovenčine – sociolingvistický výskum v Ružomberku. IN: </a:t>
            </a:r>
            <a:r>
              <a:rPr lang="sk-SK" dirty="0" err="1"/>
              <a:t>Brněnská</a:t>
            </a:r>
            <a:r>
              <a:rPr lang="sk-SK" dirty="0"/>
              <a:t> </a:t>
            </a:r>
            <a:r>
              <a:rPr lang="sk-SK" dirty="0" err="1"/>
              <a:t>hungaroslavistika</a:t>
            </a:r>
            <a:r>
              <a:rPr lang="sk-SK" dirty="0"/>
              <a:t> a </a:t>
            </a:r>
            <a:r>
              <a:rPr lang="sk-SK" dirty="0" err="1"/>
              <a:t>česko-slovensko</a:t>
            </a:r>
            <a:r>
              <a:rPr lang="sk-SK" dirty="0"/>
              <a:t>-maďarské </a:t>
            </a:r>
            <a:r>
              <a:rPr lang="sk-SK" dirty="0" err="1"/>
              <a:t>vztahy</a:t>
            </a:r>
            <a:r>
              <a:rPr lang="sk-SK" dirty="0"/>
              <a:t>. </a:t>
            </a:r>
            <a:r>
              <a:rPr lang="sk-SK" dirty="0" err="1"/>
              <a:t>Szeged</a:t>
            </a:r>
            <a:r>
              <a:rPr lang="sk-SK" dirty="0"/>
              <a:t>: </a:t>
            </a:r>
            <a:r>
              <a:rPr lang="sk-SK" dirty="0" err="1"/>
              <a:t>Gerhardus</a:t>
            </a:r>
            <a:r>
              <a:rPr lang="sk-SK" dirty="0"/>
              <a:t> </a:t>
            </a:r>
            <a:r>
              <a:rPr lang="sk-SK" dirty="0" err="1"/>
              <a:t>Kiadó</a:t>
            </a:r>
            <a:r>
              <a:rPr lang="sk-SK" dirty="0"/>
              <a:t>. 139–156. </a:t>
            </a:r>
          </a:p>
          <a:p>
            <a:r>
              <a:rPr lang="sk-SK" dirty="0"/>
              <a:t>ODALOŠ, Pavol 1997: Projekt výskumu súčasnej slovenčiny IN: SOCIOLINGUISTICA SLOVACA 3 Slovenčina na konci 20. storočia, jej normy a perspektívy. Bratislava: VEDA. 276 – 282</a:t>
            </a:r>
          </a:p>
        </p:txBody>
      </p:sp>
    </p:spTree>
    <p:extLst>
      <p:ext uri="{BB962C8B-B14F-4D97-AF65-F5344CB8AC3E}">
        <p14:creationId xmlns:p14="http://schemas.microsoft.com/office/powerpoint/2010/main" val="1489995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274638"/>
            <a:ext cx="8568952" cy="1143000"/>
          </a:xfrm>
        </p:spPr>
        <p:txBody>
          <a:bodyPr>
            <a:noAutofit/>
          </a:bodyPr>
          <a:lstStyle/>
          <a:p>
            <a:pPr algn="l"/>
            <a:r>
              <a:rPr lang="sk-SK" b="1" dirty="0">
                <a:latin typeface="+mn-lt"/>
              </a:rPr>
              <a:t>Čo je sociolingvistika?</a:t>
            </a:r>
            <a:endParaRPr lang="en-GB" dirty="0">
              <a:latin typeface="+mn-lt"/>
            </a:endParaRPr>
          </a:p>
        </p:txBody>
      </p:sp>
      <p:sp>
        <p:nvSpPr>
          <p:cNvPr id="3" name="Content Placeholder 2"/>
          <p:cNvSpPr>
            <a:spLocks noGrp="1"/>
          </p:cNvSpPr>
          <p:nvPr>
            <p:ph idx="1"/>
          </p:nvPr>
        </p:nvSpPr>
        <p:spPr>
          <a:xfrm>
            <a:off x="1703512" y="1340768"/>
            <a:ext cx="8784976" cy="5328592"/>
          </a:xfrm>
        </p:spPr>
        <p:txBody>
          <a:bodyPr>
            <a:normAutofit fontScale="85000" lnSpcReduction="10000"/>
          </a:bodyPr>
          <a:lstStyle/>
          <a:p>
            <a:pPr marL="361950" indent="-133350" algn="just">
              <a:lnSpc>
                <a:spcPct val="120000"/>
              </a:lnSpc>
              <a:spcBef>
                <a:spcPts val="0"/>
              </a:spcBef>
            </a:pPr>
            <a:r>
              <a:rPr lang="sk-SK" dirty="0" smtClean="0"/>
              <a:t> je </a:t>
            </a:r>
            <a:r>
              <a:rPr lang="sk-SK" dirty="0"/>
              <a:t>mladšia vedná </a:t>
            </a:r>
            <a:r>
              <a:rPr lang="sk-SK" dirty="0" err="1"/>
              <a:t>interdisciplína</a:t>
            </a:r>
            <a:r>
              <a:rPr lang="sk-SK" dirty="0"/>
              <a:t> (</a:t>
            </a:r>
            <a:r>
              <a:rPr lang="sk-SK" b="1" dirty="0">
                <a:effectLst>
                  <a:outerShdw blurRad="38100" dist="38100" dir="2700000" algn="tl">
                    <a:srgbClr val="FFFFFF"/>
                  </a:outerShdw>
                </a:effectLst>
              </a:rPr>
              <a:t>a</a:t>
            </a:r>
            <a:r>
              <a:rPr lang="sk-SK" altLang="en-US" b="1" dirty="0">
                <a:effectLst>
                  <a:outerShdw blurRad="38100" dist="38100" dir="2700000" algn="tl">
                    <a:srgbClr val="FFFFFF"/>
                  </a:outerShdw>
                </a:effectLst>
              </a:rPr>
              <a:t>ko samostatná disciplína </a:t>
            </a:r>
            <a:r>
              <a:rPr lang="sk-SK" altLang="en-US" b="1" dirty="0" smtClean="0">
                <a:effectLst>
                  <a:outerShdw blurRad="38100" dist="38100" dir="2700000" algn="tl">
                    <a:srgbClr val="FFFFFF"/>
                  </a:outerShdw>
                </a:effectLst>
              </a:rPr>
              <a:t>vznikla </a:t>
            </a:r>
            <a:r>
              <a:rPr lang="sk-SK" altLang="en-US" b="1" dirty="0">
                <a:effectLst>
                  <a:outerShdw blurRad="38100" dist="38100" dir="2700000" algn="tl">
                    <a:srgbClr val="FFFFFF"/>
                  </a:outerShdw>
                </a:effectLst>
              </a:rPr>
              <a:t>sociolingvistika v druhej polovici 50. rokov 20. storočia)</a:t>
            </a:r>
            <a:endParaRPr lang="sk-SK" dirty="0"/>
          </a:p>
          <a:p>
            <a:pPr marL="361950" indent="-133350" algn="just">
              <a:lnSpc>
                <a:spcPct val="120000"/>
              </a:lnSpc>
              <a:spcBef>
                <a:spcPts val="0"/>
              </a:spcBef>
            </a:pPr>
            <a:r>
              <a:rPr lang="sk-SK" dirty="0" smtClean="0"/>
              <a:t> je </a:t>
            </a:r>
            <a:r>
              <a:rPr lang="sk-SK" dirty="0"/>
              <a:t>súčasťou modernej lingvistiky, je tzv. </a:t>
            </a:r>
            <a:r>
              <a:rPr lang="sk-SK" b="1" dirty="0"/>
              <a:t>integrujúca veda („pohľad“)</a:t>
            </a:r>
            <a:r>
              <a:rPr lang="sk-SK" dirty="0"/>
              <a:t>, ktorá pochádza z rôznych vedných odborov ako je sociológia, antropológia alebo psychológia do jazykovedy a ktorá má širokú škálu príbuzných vedných oblastí, takých, ktoré súvislosti jazyka a spoločnosti skúmajú empirickými metódami.</a:t>
            </a:r>
            <a:endParaRPr lang="en-GB" dirty="0"/>
          </a:p>
          <a:p>
            <a:pPr indent="0" algn="just">
              <a:lnSpc>
                <a:spcPct val="120000"/>
              </a:lnSpc>
              <a:spcBef>
                <a:spcPts val="0"/>
              </a:spcBef>
            </a:pPr>
            <a:endParaRPr lang="sk-SK" dirty="0"/>
          </a:p>
          <a:p>
            <a:pPr indent="0" algn="just">
              <a:lnSpc>
                <a:spcPct val="120000"/>
              </a:lnSpc>
              <a:spcBef>
                <a:spcPts val="0"/>
              </a:spcBef>
            </a:pPr>
            <a:r>
              <a:rPr lang="sk-SK" b="1" dirty="0" smtClean="0"/>
              <a:t> s</a:t>
            </a:r>
            <a:r>
              <a:rPr lang="en-GB" b="1" dirty="0" err="1"/>
              <a:t>kúma</a:t>
            </a:r>
            <a:r>
              <a:rPr lang="sk-SK" dirty="0"/>
              <a:t>:</a:t>
            </a:r>
            <a:r>
              <a:rPr lang="en-GB" dirty="0"/>
              <a:t> </a:t>
            </a:r>
            <a:endParaRPr lang="sk-SK" dirty="0"/>
          </a:p>
          <a:p>
            <a:pPr marL="715963" indent="-182563" algn="just">
              <a:lnSpc>
                <a:spcPct val="120000"/>
              </a:lnSpc>
              <a:spcBef>
                <a:spcPts val="0"/>
              </a:spcBef>
              <a:buNone/>
            </a:pPr>
            <a:r>
              <a:rPr lang="sk-SK" dirty="0" smtClean="0"/>
              <a:t>- </a:t>
            </a:r>
            <a:r>
              <a:rPr lang="en-GB" dirty="0" err="1"/>
              <a:t>spoločenské</a:t>
            </a:r>
            <a:r>
              <a:rPr lang="en-GB" dirty="0"/>
              <a:t> </a:t>
            </a:r>
            <a:r>
              <a:rPr lang="en-GB" dirty="0" err="1"/>
              <a:t>podmienky</a:t>
            </a:r>
            <a:r>
              <a:rPr lang="en-GB" dirty="0"/>
              <a:t> </a:t>
            </a:r>
            <a:r>
              <a:rPr lang="en-GB" dirty="0" err="1"/>
              <a:t>jazykovej</a:t>
            </a:r>
            <a:r>
              <a:rPr lang="sk-SK" dirty="0"/>
              <a:t> </a:t>
            </a:r>
            <a:r>
              <a:rPr lang="en-GB" dirty="0" err="1"/>
              <a:t>komunikácie</a:t>
            </a:r>
            <a:r>
              <a:rPr lang="en-GB" dirty="0"/>
              <a:t>, </a:t>
            </a:r>
            <a:endParaRPr lang="sk-SK" dirty="0"/>
          </a:p>
          <a:p>
            <a:pPr marL="715963" indent="-182563" algn="just">
              <a:lnSpc>
                <a:spcPct val="120000"/>
              </a:lnSpc>
              <a:spcBef>
                <a:spcPts val="0"/>
              </a:spcBef>
              <a:buNone/>
            </a:pPr>
            <a:r>
              <a:rPr lang="sk-SK" dirty="0" smtClean="0"/>
              <a:t>- </a:t>
            </a:r>
            <a:r>
              <a:rPr lang="en-GB" dirty="0" err="1"/>
              <a:t>vzťah</a:t>
            </a:r>
            <a:r>
              <a:rPr lang="en-GB" dirty="0"/>
              <a:t> </a:t>
            </a:r>
            <a:r>
              <a:rPr lang="en-GB" dirty="0" err="1"/>
              <a:t>jazyka</a:t>
            </a:r>
            <a:r>
              <a:rPr lang="en-GB" dirty="0"/>
              <a:t> a </a:t>
            </a:r>
            <a:r>
              <a:rPr lang="en-GB" dirty="0" err="1"/>
              <a:t>spoločnosti</a:t>
            </a:r>
            <a:r>
              <a:rPr lang="en-GB" dirty="0"/>
              <a:t>, </a:t>
            </a:r>
            <a:endParaRPr lang="hu-HU" dirty="0"/>
          </a:p>
          <a:p>
            <a:pPr marL="715963" indent="-182563" algn="just">
              <a:lnSpc>
                <a:spcPct val="120000"/>
              </a:lnSpc>
              <a:spcBef>
                <a:spcPts val="0"/>
              </a:spcBef>
              <a:buFontTx/>
              <a:buChar char="-"/>
            </a:pPr>
            <a:r>
              <a:rPr lang="sk-SK" dirty="0" smtClean="0"/>
              <a:t> </a:t>
            </a:r>
            <a:r>
              <a:rPr lang="en-GB" dirty="0" err="1" smtClean="0"/>
              <a:t>vzťah</a:t>
            </a:r>
            <a:r>
              <a:rPr lang="en-GB" dirty="0" smtClean="0"/>
              <a:t> </a:t>
            </a:r>
            <a:r>
              <a:rPr lang="en-GB" dirty="0" err="1"/>
              <a:t>používateľov</a:t>
            </a:r>
            <a:r>
              <a:rPr lang="en-GB" dirty="0"/>
              <a:t> k </a:t>
            </a:r>
            <a:r>
              <a:rPr lang="en-GB" dirty="0" err="1"/>
              <a:t>jazyku</a:t>
            </a:r>
            <a:r>
              <a:rPr lang="hu-HU" dirty="0"/>
              <a:t> (</a:t>
            </a:r>
            <a:r>
              <a:rPr lang="sk-SK" dirty="0"/>
              <a:t>postoje k jazyku) – do akej miery vypovedajú o sociálnej diferenciácii a organizácii </a:t>
            </a:r>
          </a:p>
        </p:txBody>
      </p:sp>
    </p:spTree>
    <p:extLst>
      <p:ext uri="{BB962C8B-B14F-4D97-AF65-F5344CB8AC3E}">
        <p14:creationId xmlns:p14="http://schemas.microsoft.com/office/powerpoint/2010/main" val="12685160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537132"/>
            <a:ext cx="10515600" cy="1325563"/>
          </a:xfrm>
        </p:spPr>
        <p:txBody>
          <a:bodyPr>
            <a:normAutofit/>
          </a:bodyPr>
          <a:lstStyle/>
          <a:p>
            <a:r>
              <a:rPr lang="sk-SK" sz="3600" i="1" dirty="0"/>
              <a:t>Slavomír </a:t>
            </a:r>
            <a:r>
              <a:rPr lang="sk-SK" sz="3600" i="1" dirty="0" err="1"/>
              <a:t>Ondrejovič</a:t>
            </a:r>
            <a:r>
              <a:rPr lang="sk-SK" sz="3600" i="1" dirty="0"/>
              <a:t>: Metamorfózy sociolingvistického výskumu na Slovensku</a:t>
            </a:r>
          </a:p>
        </p:txBody>
      </p:sp>
      <p:sp>
        <p:nvSpPr>
          <p:cNvPr id="3" name="Zástupný symbol obsahu 2"/>
          <p:cNvSpPr>
            <a:spLocks noGrp="1"/>
          </p:cNvSpPr>
          <p:nvPr>
            <p:ph idx="1"/>
          </p:nvPr>
        </p:nvSpPr>
        <p:spPr>
          <a:xfrm>
            <a:off x="838200" y="1997632"/>
            <a:ext cx="10515600" cy="3543080"/>
          </a:xfrm>
        </p:spPr>
        <p:txBody>
          <a:bodyPr>
            <a:normAutofit fontScale="62500" lnSpcReduction="20000"/>
          </a:bodyPr>
          <a:lstStyle/>
          <a:p>
            <a:r>
              <a:rPr lang="sk-SK" dirty="0"/>
              <a:t>Najlepším barometrom  našej komunity k sociolingvistickému výskumu je nepochybne kodifikačná teória a kodifikačná prax. V jazykovej komunite sa vykryštalizovali tri názorové skupiny:</a:t>
            </a:r>
          </a:p>
          <a:p>
            <a:pPr marL="271463" indent="-271463">
              <a:buNone/>
            </a:pPr>
            <a:r>
              <a:rPr lang="sk-SK" dirty="0"/>
              <a:t>a) skupina sociolingvistov a obhajcov potreby aplikovať sociolingvistické metódy aj v normatívno-kodifikačnej praxi, </a:t>
            </a:r>
          </a:p>
          <a:p>
            <a:pPr marL="271463" indent="-271463">
              <a:buNone/>
            </a:pPr>
            <a:r>
              <a:rPr lang="sk-SK" dirty="0"/>
              <a:t>b) skupina autorov hlásiacich sa k postulátom sociolingvistického výskumu len deklaratívne: konštatujú síce potrebu ustavičného styku so spoločenskou praxou i vedenie neprestajného a cieľavedomého dialógu s používateľmi jazyka, ale na to sa v konkrétnej kodifikačnej praxi rýchlo zabúda, </a:t>
            </a:r>
          </a:p>
          <a:p>
            <a:pPr marL="271463" indent="-271463">
              <a:buNone/>
            </a:pPr>
            <a:r>
              <a:rPr lang="sk-SK" dirty="0"/>
              <a:t>c) skupina autorov pochybujúcich o zmysluplnosti a prospešnosti tohto výskumu prinajmenšom pre kodifikačné ciele a držiacich sa zásady, že normu netreba zisťovať na ulici, lebo veď ju predsa zachytávajú kodifikačné príručky.</a:t>
            </a:r>
          </a:p>
          <a:p>
            <a:pPr marL="0" indent="0">
              <a:buNone/>
            </a:pPr>
            <a:r>
              <a:rPr lang="sk-SK" dirty="0"/>
              <a:t>Sociolingvistika ako vedná disciplína nemala všeobecnú prestíž na začiatku 90-ich rokov. Z dejín sociolingvistiky je však známe, že sociolingvistika mala a podľa všetkého ešte aj má ťažkosti so svojím etablovaním aj inde. </a:t>
            </a:r>
          </a:p>
          <a:p>
            <a:pPr marL="0" indent="0">
              <a:buNone/>
            </a:pPr>
            <a:r>
              <a:rPr lang="sk-SK" dirty="0"/>
              <a:t>V slovenskom sociolingvistickom výskume nejestvuje nijaký „centrizmus“, ale tento výskum sa spontánne rozvíja na východnom, strednom i západnom Slovensku s centrami v Prešove, Banskej Bystrici a v Bratislave.</a:t>
            </a:r>
          </a:p>
          <a:p>
            <a:endParaRPr lang="sk-SK" dirty="0"/>
          </a:p>
        </p:txBody>
      </p:sp>
    </p:spTree>
    <p:extLst>
      <p:ext uri="{BB962C8B-B14F-4D97-AF65-F5344CB8AC3E}">
        <p14:creationId xmlns:p14="http://schemas.microsoft.com/office/powerpoint/2010/main" val="34749105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519026"/>
            <a:ext cx="10515600" cy="1325563"/>
          </a:xfrm>
        </p:spPr>
        <p:txBody>
          <a:bodyPr>
            <a:normAutofit/>
          </a:bodyPr>
          <a:lstStyle/>
          <a:p>
            <a:r>
              <a:rPr lang="sk-SK" sz="3600" i="1" dirty="0"/>
              <a:t>Slavomír </a:t>
            </a:r>
            <a:r>
              <a:rPr lang="sk-SK" sz="3600" i="1" dirty="0" err="1"/>
              <a:t>Ondrejovič</a:t>
            </a:r>
            <a:r>
              <a:rPr lang="sk-SK" sz="3600" i="1" dirty="0"/>
              <a:t>: Sociolingvistické aspekty jazykovedného výskumu na Slovensku</a:t>
            </a:r>
          </a:p>
        </p:txBody>
      </p:sp>
      <p:sp>
        <p:nvSpPr>
          <p:cNvPr id="3" name="Zástupný symbol obsahu 2"/>
          <p:cNvSpPr>
            <a:spLocks noGrp="1"/>
          </p:cNvSpPr>
          <p:nvPr>
            <p:ph idx="1"/>
          </p:nvPr>
        </p:nvSpPr>
        <p:spPr>
          <a:xfrm>
            <a:off x="838200" y="1979526"/>
            <a:ext cx="10515600" cy="3977646"/>
          </a:xfrm>
        </p:spPr>
        <p:txBody>
          <a:bodyPr>
            <a:normAutofit fontScale="62500" lnSpcReduction="20000"/>
          </a:bodyPr>
          <a:lstStyle/>
          <a:p>
            <a:r>
              <a:rPr lang="sk-SK" dirty="0"/>
              <a:t>Aj slovenská jazykoveda zachytila echo paradigmatickej zmeny, charakteristickej pre súčasnú svetovú lingvistiku, ktorá spočíva v obrate od „izolujúceho“ skúmania jazykového systému ku skúmaniu fungovania tohto systému v reálnej situácii.  Jazykoveda sa v rámci humanitných vied stala tzv. smerovou vedou, metodologicky inšpirujúcou a obohacujúcou početné príbuzné i nepríbuzné disciplíny. Chápanie jazyka ako systému nie je, pravdaže, nesprávne, neprípustná je len je absolutizácia. Znakový systém ostáva najdôležitejším aspektom jazykovej komunikácie, ale nevyčerpáva jeho podstatu. Predmetom jazykovedy nevyhnutne musí byť aj sociálne determinovaná komunikácia.</a:t>
            </a:r>
          </a:p>
          <a:p>
            <a:r>
              <a:rPr lang="sk-SK" dirty="0"/>
              <a:t>Ako hovoríme, že slovenská jazykoveda zachytila echo uvedenej paradigmatickej zmeny, rozumieme tým, že sa tak v porovnaní s väčšinou európskych krajín s istým oneskorením a zároveň nijako nie frontálne. </a:t>
            </a:r>
          </a:p>
          <a:p>
            <a:r>
              <a:rPr lang="sk-SK" dirty="0"/>
              <a:t>Základným cieľom súčasného sociolingvistického výskumu, ktorý sa od roku 1990 realizuje v Jazykovednom ústave Ľudovíta Štúra SAV, bolo:</a:t>
            </a:r>
          </a:p>
          <a:p>
            <a:r>
              <a:rPr lang="sk-SK" dirty="0"/>
              <a:t>Preskúmanie jazykových postojov a jazykového vedomia prestížnych skupín používateľov jazyka, ako sú spisovatelia, herci, redaktori, športoví komentátori, učitelia</a:t>
            </a:r>
          </a:p>
          <a:p>
            <a:r>
              <a:rPr lang="sk-SK" dirty="0"/>
              <a:t>Prepracovanie novej stratégie jazykovedného výskumu a nových pohľadov na jazyk ako sociálny fenomén</a:t>
            </a:r>
          </a:p>
          <a:p>
            <a:r>
              <a:rPr lang="sk-SK" dirty="0"/>
              <a:t>Komplexný prieskum jazykovej situácie vo vybraných regiónoch Slovenska</a:t>
            </a:r>
          </a:p>
          <a:p>
            <a:r>
              <a:rPr lang="sk-SK" dirty="0"/>
              <a:t>Štúdium slovensko-inonárodných, najmä slovensko-českých vzťahov. </a:t>
            </a:r>
          </a:p>
          <a:p>
            <a:endParaRPr lang="sk-SK" dirty="0"/>
          </a:p>
        </p:txBody>
      </p:sp>
    </p:spTree>
    <p:extLst>
      <p:ext uri="{BB962C8B-B14F-4D97-AF65-F5344CB8AC3E}">
        <p14:creationId xmlns:p14="http://schemas.microsoft.com/office/powerpoint/2010/main" val="38484289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838200" y="645783"/>
            <a:ext cx="10515600" cy="1325563"/>
          </a:xfrm>
        </p:spPr>
        <p:txBody>
          <a:bodyPr>
            <a:normAutofit/>
          </a:bodyPr>
          <a:lstStyle/>
          <a:p>
            <a:r>
              <a:rPr lang="sk-SK" sz="3600" i="1" dirty="0" err="1"/>
              <a:t>Sándor</a:t>
            </a:r>
            <a:r>
              <a:rPr lang="sk-SK" sz="3600" i="1" dirty="0"/>
              <a:t> </a:t>
            </a:r>
            <a:r>
              <a:rPr lang="sk-SK" sz="3600" i="1" dirty="0" err="1"/>
              <a:t>János</a:t>
            </a:r>
            <a:r>
              <a:rPr lang="sk-SK" sz="3600" i="1" dirty="0"/>
              <a:t> Tóth: Germanizmy v slovenčine – sociolingvistický výskum v Ružomberku</a:t>
            </a:r>
            <a:endParaRPr lang="hu-HU" altLang="sk-SK" sz="3600" i="1" dirty="0"/>
          </a:p>
        </p:txBody>
      </p:sp>
      <p:sp>
        <p:nvSpPr>
          <p:cNvPr id="6147" name="Rectangle 3"/>
          <p:cNvSpPr>
            <a:spLocks noGrp="1" noChangeArrowheads="1"/>
          </p:cNvSpPr>
          <p:nvPr>
            <p:ph type="body" idx="1"/>
          </p:nvPr>
        </p:nvSpPr>
        <p:spPr>
          <a:xfrm>
            <a:off x="838200" y="2106283"/>
            <a:ext cx="10515600" cy="2583413"/>
          </a:xfrm>
        </p:spPr>
        <p:txBody>
          <a:bodyPr>
            <a:normAutofit/>
          </a:bodyPr>
          <a:lstStyle/>
          <a:p>
            <a:pPr>
              <a:lnSpc>
                <a:spcPct val="80000"/>
              </a:lnSpc>
            </a:pPr>
            <a:r>
              <a:rPr lang="hu-HU" altLang="sk-SK" sz="2000" dirty="0" err="1"/>
              <a:t>Ciele</a:t>
            </a:r>
            <a:r>
              <a:rPr lang="hu-HU" altLang="sk-SK" sz="2000" dirty="0"/>
              <a:t> a </a:t>
            </a:r>
            <a:r>
              <a:rPr lang="hu-HU" altLang="sk-SK" sz="2000" dirty="0" err="1"/>
              <a:t>metódy</a:t>
            </a:r>
            <a:r>
              <a:rPr lang="hu-HU" altLang="sk-SK" sz="2000" dirty="0"/>
              <a:t> </a:t>
            </a:r>
            <a:r>
              <a:rPr lang="hu-HU" altLang="sk-SK" sz="2000" dirty="0" err="1"/>
              <a:t>výskum</a:t>
            </a:r>
            <a:r>
              <a:rPr lang="hu-HU" altLang="sk-SK" sz="2000" dirty="0"/>
              <a:t>:</a:t>
            </a:r>
            <a:endParaRPr lang="hu-HU" altLang="sk-SK" sz="2000" b="1" dirty="0"/>
          </a:p>
          <a:p>
            <a:pPr eaLnBrk="1" hangingPunct="1">
              <a:lnSpc>
                <a:spcPct val="80000"/>
              </a:lnSpc>
            </a:pPr>
            <a:r>
              <a:rPr lang="de-DE" altLang="sk-SK" sz="2000" dirty="0"/>
              <a:t>A</a:t>
            </a:r>
            <a:r>
              <a:rPr lang="hu-HU" altLang="sk-SK" sz="2000" dirty="0" err="1"/>
              <a:t>nalýza</a:t>
            </a:r>
            <a:r>
              <a:rPr lang="hu-HU" altLang="sk-SK" sz="2000" dirty="0"/>
              <a:t> </a:t>
            </a:r>
            <a:r>
              <a:rPr lang="hu-HU" altLang="sk-SK" sz="2000" dirty="0" err="1"/>
              <a:t>integračných</a:t>
            </a:r>
            <a:r>
              <a:rPr lang="hu-HU" altLang="sk-SK" sz="2000" dirty="0"/>
              <a:t> </a:t>
            </a:r>
            <a:r>
              <a:rPr lang="hu-HU" altLang="sk-SK" sz="2000" dirty="0" err="1"/>
              <a:t>príznakov</a:t>
            </a:r>
            <a:r>
              <a:rPr lang="hu-HU" altLang="sk-SK" sz="2000" dirty="0"/>
              <a:t> a </a:t>
            </a:r>
            <a:r>
              <a:rPr lang="hu-HU" altLang="sk-SK" sz="2000" dirty="0" err="1"/>
              <a:t>ich</a:t>
            </a:r>
            <a:r>
              <a:rPr lang="hu-HU" altLang="sk-SK" sz="2000" dirty="0"/>
              <a:t> </a:t>
            </a:r>
            <a:r>
              <a:rPr lang="hu-HU" altLang="sk-SK" sz="2000" dirty="0" err="1"/>
              <a:t>vplyvu</a:t>
            </a:r>
            <a:r>
              <a:rPr lang="hu-HU" altLang="sk-SK" sz="2000" dirty="0"/>
              <a:t> na </a:t>
            </a:r>
            <a:r>
              <a:rPr lang="hu-HU" altLang="sk-SK" sz="2000" dirty="0" err="1"/>
              <a:t>pragmatickú</a:t>
            </a:r>
            <a:r>
              <a:rPr lang="hu-HU" altLang="sk-SK" sz="2000" dirty="0"/>
              <a:t> </a:t>
            </a:r>
            <a:r>
              <a:rPr lang="hu-HU" altLang="sk-SK" sz="2000" dirty="0" err="1"/>
              <a:t>funkciu</a:t>
            </a:r>
            <a:r>
              <a:rPr lang="hu-HU" altLang="sk-SK" sz="2000" dirty="0"/>
              <a:t> </a:t>
            </a:r>
            <a:r>
              <a:rPr lang="hu-HU" altLang="sk-SK" sz="2000" dirty="0" err="1"/>
              <a:t>germanizmov</a:t>
            </a:r>
            <a:r>
              <a:rPr lang="hu-HU" altLang="sk-SK" sz="2000" dirty="0"/>
              <a:t> v </a:t>
            </a:r>
            <a:r>
              <a:rPr lang="hu-HU" altLang="sk-SK" sz="2000" dirty="0" err="1"/>
              <a:t>slovenčine</a:t>
            </a:r>
            <a:endParaRPr lang="hu-HU" altLang="sk-SK" sz="2000" dirty="0"/>
          </a:p>
          <a:p>
            <a:pPr eaLnBrk="1" hangingPunct="1">
              <a:lnSpc>
                <a:spcPct val="80000"/>
              </a:lnSpc>
            </a:pPr>
            <a:r>
              <a:rPr lang="hu-HU" altLang="sk-SK" sz="2000" dirty="0" err="1"/>
              <a:t>Potvrdenie</a:t>
            </a:r>
            <a:r>
              <a:rPr lang="hu-HU" altLang="sk-SK" sz="2000" dirty="0"/>
              <a:t> </a:t>
            </a:r>
            <a:r>
              <a:rPr lang="hu-HU" altLang="sk-SK" sz="2000" dirty="0" err="1"/>
              <a:t>hypotéz</a:t>
            </a:r>
            <a:r>
              <a:rPr lang="hu-HU" altLang="sk-SK" sz="2000" dirty="0"/>
              <a:t> o </a:t>
            </a:r>
            <a:r>
              <a:rPr lang="hu-HU" altLang="sk-SK" sz="2000" dirty="0" err="1"/>
              <a:t>dynamike</a:t>
            </a:r>
            <a:r>
              <a:rPr lang="hu-HU" altLang="sk-SK" sz="2000" dirty="0"/>
              <a:t> </a:t>
            </a:r>
            <a:r>
              <a:rPr lang="hu-HU" altLang="sk-SK" sz="2000" dirty="0" err="1"/>
              <a:t>germanizmov</a:t>
            </a:r>
            <a:r>
              <a:rPr lang="hu-HU" altLang="sk-SK" sz="2000" dirty="0"/>
              <a:t> v </a:t>
            </a:r>
            <a:r>
              <a:rPr lang="hu-HU" altLang="sk-SK" sz="2000" dirty="0" err="1"/>
              <a:t>slovenčine</a:t>
            </a:r>
            <a:r>
              <a:rPr lang="hu-HU" altLang="sk-SK" sz="2000" dirty="0"/>
              <a:t> (</a:t>
            </a:r>
            <a:r>
              <a:rPr lang="hu-HU" altLang="sk-SK" sz="2000" dirty="0" err="1"/>
              <a:t>ich</a:t>
            </a:r>
            <a:r>
              <a:rPr lang="hu-HU" altLang="sk-SK" sz="2000" dirty="0"/>
              <a:t> </a:t>
            </a:r>
            <a:r>
              <a:rPr lang="hu-HU" altLang="sk-SK" sz="2000" dirty="0" err="1"/>
              <a:t>pohyb</a:t>
            </a:r>
            <a:r>
              <a:rPr lang="hu-HU" altLang="sk-SK" sz="2000" dirty="0"/>
              <a:t> </a:t>
            </a:r>
            <a:r>
              <a:rPr lang="hu-HU" altLang="sk-SK" sz="2000" dirty="0" err="1"/>
              <a:t>medzi</a:t>
            </a:r>
            <a:r>
              <a:rPr lang="hu-HU" altLang="sk-SK" sz="2000" dirty="0"/>
              <a:t> centrom a </a:t>
            </a:r>
            <a:r>
              <a:rPr lang="hu-HU" altLang="sk-SK" sz="2000" dirty="0" err="1"/>
              <a:t>perifériou</a:t>
            </a:r>
            <a:r>
              <a:rPr lang="hu-HU" altLang="sk-SK" sz="2000" dirty="0"/>
              <a:t> </a:t>
            </a:r>
            <a:r>
              <a:rPr lang="hu-HU" altLang="sk-SK" sz="2000" dirty="0" err="1"/>
              <a:t>slovnej</a:t>
            </a:r>
            <a:r>
              <a:rPr lang="hu-HU" altLang="sk-SK" sz="2000" dirty="0"/>
              <a:t> </a:t>
            </a:r>
            <a:r>
              <a:rPr lang="hu-HU" altLang="sk-SK" sz="2000" dirty="0" err="1"/>
              <a:t>zásoby</a:t>
            </a:r>
            <a:r>
              <a:rPr lang="hu-HU" altLang="sk-SK" sz="2000" dirty="0"/>
              <a:t> </a:t>
            </a:r>
            <a:r>
              <a:rPr lang="hu-HU" altLang="sk-SK" sz="2000" dirty="0" err="1"/>
              <a:t>sémantické</a:t>
            </a:r>
            <a:r>
              <a:rPr lang="hu-HU" altLang="sk-SK" sz="2000" dirty="0"/>
              <a:t> </a:t>
            </a:r>
            <a:r>
              <a:rPr lang="hu-HU" altLang="sk-SK" sz="2000" dirty="0" err="1"/>
              <a:t>zmeny</a:t>
            </a:r>
            <a:r>
              <a:rPr lang="hu-HU" altLang="sk-SK" sz="2000" dirty="0"/>
              <a:t>)</a:t>
            </a:r>
          </a:p>
          <a:p>
            <a:pPr eaLnBrk="1" hangingPunct="1">
              <a:lnSpc>
                <a:spcPct val="80000"/>
              </a:lnSpc>
            </a:pPr>
            <a:r>
              <a:rPr lang="hu-HU" altLang="sk-SK" sz="2000" dirty="0" err="1"/>
              <a:t>Teoretický</a:t>
            </a:r>
            <a:r>
              <a:rPr lang="hu-HU" altLang="sk-SK" sz="2000" dirty="0"/>
              <a:t> </a:t>
            </a:r>
            <a:r>
              <a:rPr lang="hu-HU" altLang="sk-SK" sz="2000" dirty="0" err="1"/>
              <a:t>výskum</a:t>
            </a:r>
            <a:r>
              <a:rPr lang="hu-HU" altLang="sk-SK" sz="2000" dirty="0"/>
              <a:t>: </a:t>
            </a:r>
            <a:r>
              <a:rPr lang="hu-HU" altLang="sk-SK" sz="2000" dirty="0" err="1"/>
              <a:t>porovnanie</a:t>
            </a:r>
            <a:r>
              <a:rPr lang="hu-HU" altLang="sk-SK" sz="2000" dirty="0"/>
              <a:t> </a:t>
            </a:r>
            <a:r>
              <a:rPr lang="hu-HU" altLang="sk-SK" sz="2000" dirty="0" err="1"/>
              <a:t>slovníkov</a:t>
            </a:r>
            <a:r>
              <a:rPr lang="hu-HU" altLang="sk-SK" sz="2000" dirty="0"/>
              <a:t> (</a:t>
            </a:r>
            <a:r>
              <a:rPr lang="hu-HU" altLang="sk-SK" sz="2000" dirty="0" err="1"/>
              <a:t>Newerkla</a:t>
            </a:r>
            <a:r>
              <a:rPr lang="hu-HU" altLang="sk-SK" sz="2000" dirty="0"/>
              <a:t>, Rudolf, </a:t>
            </a:r>
            <a:r>
              <a:rPr lang="hu-HU" altLang="sk-SK" sz="2000" dirty="0" err="1"/>
              <a:t>Slovník</a:t>
            </a:r>
            <a:r>
              <a:rPr lang="hu-HU" altLang="sk-SK" sz="2000" dirty="0"/>
              <a:t> </a:t>
            </a:r>
            <a:r>
              <a:rPr lang="hu-HU" altLang="sk-SK" sz="2000" dirty="0" err="1"/>
              <a:t>koreňových</a:t>
            </a:r>
            <a:r>
              <a:rPr lang="hu-HU" altLang="sk-SK" sz="2000" dirty="0"/>
              <a:t> </a:t>
            </a:r>
            <a:r>
              <a:rPr lang="hu-HU" altLang="sk-SK" sz="2000" dirty="0" err="1"/>
              <a:t>morfém</a:t>
            </a:r>
            <a:r>
              <a:rPr lang="hu-HU" altLang="sk-SK" sz="2000" dirty="0"/>
              <a:t> </a:t>
            </a:r>
            <a:r>
              <a:rPr lang="hu-HU" altLang="sk-SK" sz="2000" dirty="0" err="1"/>
              <a:t>slovenčiny</a:t>
            </a:r>
            <a:r>
              <a:rPr lang="hu-HU" altLang="sk-SK" sz="2000" dirty="0"/>
              <a:t>, </a:t>
            </a:r>
            <a:r>
              <a:rPr lang="hu-HU" altLang="sk-SK" sz="2000" dirty="0" err="1"/>
              <a:t>Synonymický</a:t>
            </a:r>
            <a:r>
              <a:rPr lang="hu-HU" altLang="sk-SK" sz="2000" dirty="0"/>
              <a:t> </a:t>
            </a:r>
            <a:r>
              <a:rPr lang="hu-HU" altLang="sk-SK" sz="2000" dirty="0" err="1"/>
              <a:t>slovník</a:t>
            </a:r>
            <a:r>
              <a:rPr lang="hu-HU" altLang="sk-SK" sz="2000" dirty="0"/>
              <a:t> </a:t>
            </a:r>
            <a:r>
              <a:rPr lang="hu-HU" altLang="sk-SK" sz="2000" dirty="0" err="1"/>
              <a:t>slovenčiny</a:t>
            </a:r>
            <a:r>
              <a:rPr lang="hu-HU" altLang="sk-SK" sz="2000" dirty="0"/>
              <a:t>)</a:t>
            </a:r>
          </a:p>
          <a:p>
            <a:pPr eaLnBrk="1" hangingPunct="1">
              <a:lnSpc>
                <a:spcPct val="80000"/>
              </a:lnSpc>
            </a:pPr>
            <a:r>
              <a:rPr lang="hu-HU" altLang="sk-SK" sz="2000" dirty="0" err="1"/>
              <a:t>Terénny</a:t>
            </a:r>
            <a:r>
              <a:rPr lang="hu-HU" altLang="sk-SK" sz="2000" dirty="0"/>
              <a:t> </a:t>
            </a:r>
            <a:r>
              <a:rPr lang="hu-HU" altLang="sk-SK" sz="2000" dirty="0" err="1"/>
              <a:t>výskum</a:t>
            </a:r>
            <a:r>
              <a:rPr lang="hu-HU" altLang="sk-SK" sz="2000" dirty="0"/>
              <a:t> (TT 2001, RK 2011): </a:t>
            </a:r>
            <a:r>
              <a:rPr lang="hu-HU" altLang="sk-SK" sz="2000" dirty="0" err="1"/>
              <a:t>Význam</a:t>
            </a:r>
            <a:r>
              <a:rPr lang="hu-HU" altLang="sk-SK" sz="2000" dirty="0"/>
              <a:t> </a:t>
            </a:r>
            <a:r>
              <a:rPr lang="hu-HU" altLang="sk-SK" sz="2000" dirty="0" err="1"/>
              <a:t>germanizmu</a:t>
            </a:r>
            <a:r>
              <a:rPr lang="hu-HU" altLang="sk-SK" sz="2000" dirty="0"/>
              <a:t> + </a:t>
            </a:r>
            <a:r>
              <a:rPr lang="hu-HU" altLang="sk-SK" sz="2000" dirty="0" err="1"/>
              <a:t>situácia</a:t>
            </a:r>
            <a:r>
              <a:rPr lang="hu-HU" altLang="sk-SK" sz="2000" dirty="0"/>
              <a:t>, frekvencia </a:t>
            </a:r>
            <a:r>
              <a:rPr lang="hu-HU" altLang="sk-SK" sz="2000" dirty="0" err="1" smtClean="0"/>
              <a:t>používania</a:t>
            </a:r>
            <a:endParaRPr lang="de-DE" altLang="sk-SK" sz="2000" dirty="0"/>
          </a:p>
        </p:txBody>
      </p:sp>
    </p:spTree>
    <p:extLst>
      <p:ext uri="{BB962C8B-B14F-4D97-AF65-F5344CB8AC3E}">
        <p14:creationId xmlns:p14="http://schemas.microsoft.com/office/powerpoint/2010/main" val="1715935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873457" y="476251"/>
            <a:ext cx="9348456" cy="6381749"/>
          </a:xfrm>
        </p:spPr>
        <p:txBody>
          <a:bodyPr>
            <a:normAutofit fontScale="92500" lnSpcReduction="20000"/>
          </a:bodyPr>
          <a:lstStyle/>
          <a:p>
            <a:pPr algn="ctr" eaLnBrk="1" hangingPunct="1">
              <a:lnSpc>
                <a:spcPct val="80000"/>
              </a:lnSpc>
              <a:buFont typeface="Wingdings" panose="05000000000000000000" pitchFamily="2" charset="2"/>
              <a:buNone/>
            </a:pPr>
            <a:r>
              <a:rPr lang="hu-HU" altLang="sk-SK" sz="2400" b="1" dirty="0" err="1"/>
              <a:t>Slovotvorná</a:t>
            </a:r>
            <a:r>
              <a:rPr lang="hu-HU" altLang="sk-SK" sz="2400" b="1" dirty="0"/>
              <a:t> </a:t>
            </a:r>
            <a:r>
              <a:rPr lang="hu-HU" altLang="sk-SK" sz="2400" b="1" dirty="0" err="1"/>
              <a:t>aktivita</a:t>
            </a:r>
            <a:endParaRPr lang="hu-HU" altLang="sk-SK" sz="2400" b="1" dirty="0"/>
          </a:p>
          <a:p>
            <a:pPr eaLnBrk="1" hangingPunct="1">
              <a:lnSpc>
                <a:spcPct val="80000"/>
              </a:lnSpc>
            </a:pPr>
            <a:r>
              <a:rPr lang="hu-HU" altLang="sk-SK" sz="1800" i="1" dirty="0" err="1"/>
              <a:t>frištik</a:t>
            </a:r>
            <a:r>
              <a:rPr lang="hu-HU" altLang="sk-SK" sz="1800" i="1" dirty="0"/>
              <a:t> &gt; </a:t>
            </a:r>
            <a:r>
              <a:rPr lang="hu-HU" altLang="sk-SK" sz="1800" i="1" dirty="0" err="1" smtClean="0"/>
              <a:t>frištikovať</a:t>
            </a:r>
            <a:endParaRPr lang="hu-HU" altLang="sk-SK" sz="1800" i="1" dirty="0"/>
          </a:p>
          <a:p>
            <a:pPr eaLnBrk="1" hangingPunct="1">
              <a:lnSpc>
                <a:spcPct val="80000"/>
              </a:lnSpc>
            </a:pPr>
            <a:r>
              <a:rPr lang="hu-HU" altLang="sk-SK" sz="1800" i="1" dirty="0" err="1"/>
              <a:t>fušer</a:t>
            </a:r>
            <a:r>
              <a:rPr lang="hu-HU" altLang="sk-SK" sz="1800" i="1" dirty="0"/>
              <a:t> &gt; 	</a:t>
            </a:r>
            <a:r>
              <a:rPr lang="hu-HU" altLang="sk-SK" sz="1800" i="1" dirty="0" err="1"/>
              <a:t>fušerovať</a:t>
            </a:r>
            <a:endParaRPr lang="hu-HU" altLang="sk-SK" sz="1800" i="1" dirty="0"/>
          </a:p>
          <a:p>
            <a:pPr eaLnBrk="1" hangingPunct="1">
              <a:lnSpc>
                <a:spcPct val="80000"/>
              </a:lnSpc>
            </a:pPr>
            <a:r>
              <a:rPr lang="hu-HU" altLang="sk-SK" sz="1800" i="1" dirty="0"/>
              <a:t>glanc &gt;	</a:t>
            </a:r>
            <a:r>
              <a:rPr lang="hu-HU" altLang="sk-SK" sz="1800" i="1" dirty="0" err="1"/>
              <a:t>glancovať</a:t>
            </a:r>
            <a:endParaRPr lang="hu-HU" altLang="sk-SK" sz="1800" i="1" dirty="0"/>
          </a:p>
          <a:p>
            <a:pPr eaLnBrk="1" hangingPunct="1">
              <a:lnSpc>
                <a:spcPct val="80000"/>
              </a:lnSpc>
            </a:pPr>
            <a:r>
              <a:rPr lang="hu-HU" altLang="sk-SK" sz="1800" i="1" dirty="0" err="1"/>
              <a:t>grunt</a:t>
            </a:r>
            <a:r>
              <a:rPr lang="hu-HU" altLang="sk-SK" sz="1800" i="1" dirty="0"/>
              <a:t> &gt; 	</a:t>
            </a:r>
            <a:r>
              <a:rPr lang="hu-HU" altLang="sk-SK" sz="1800" i="1" dirty="0" err="1"/>
              <a:t>gruntovať</a:t>
            </a:r>
            <a:endParaRPr lang="hu-HU" altLang="sk-SK" sz="1800" i="1" dirty="0"/>
          </a:p>
          <a:p>
            <a:pPr eaLnBrk="1" hangingPunct="1">
              <a:lnSpc>
                <a:spcPct val="80000"/>
              </a:lnSpc>
            </a:pPr>
            <a:r>
              <a:rPr lang="hu-HU" altLang="sk-SK" sz="1800" i="1" dirty="0" err="1"/>
              <a:t>handel</a:t>
            </a:r>
            <a:r>
              <a:rPr lang="hu-HU" altLang="sk-SK" sz="1800" i="1" dirty="0"/>
              <a:t> </a:t>
            </a:r>
            <a:r>
              <a:rPr lang="hu-HU" altLang="sk-SK" sz="1800" i="1" dirty="0" smtClean="0"/>
              <a:t>&gt; </a:t>
            </a:r>
            <a:r>
              <a:rPr lang="hu-HU" altLang="sk-SK" sz="1800" i="1" dirty="0" err="1" smtClean="0"/>
              <a:t>handliar</a:t>
            </a:r>
            <a:r>
              <a:rPr lang="hu-HU" altLang="sk-SK" sz="1800" i="1" dirty="0"/>
              <a:t>, </a:t>
            </a:r>
            <a:r>
              <a:rPr lang="hu-HU" altLang="sk-SK" sz="1800" i="1" dirty="0" err="1"/>
              <a:t>handlovať</a:t>
            </a:r>
            <a:r>
              <a:rPr lang="hu-HU" altLang="sk-SK" sz="1800" i="1" dirty="0"/>
              <a:t> †</a:t>
            </a:r>
          </a:p>
          <a:p>
            <a:pPr eaLnBrk="1" hangingPunct="1">
              <a:lnSpc>
                <a:spcPct val="80000"/>
              </a:lnSpc>
            </a:pPr>
            <a:r>
              <a:rPr lang="hu-HU" altLang="sk-SK" sz="1800" i="1" dirty="0" err="1"/>
              <a:t>kšeft</a:t>
            </a:r>
            <a:r>
              <a:rPr lang="hu-HU" altLang="sk-SK" sz="1800" i="1" dirty="0"/>
              <a:t> &gt; 	</a:t>
            </a:r>
            <a:r>
              <a:rPr lang="hu-HU" altLang="sk-SK" sz="1800" i="1" dirty="0" err="1"/>
              <a:t>kšeftovať</a:t>
            </a:r>
            <a:endParaRPr lang="hu-HU" altLang="sk-SK" sz="1800" i="1" dirty="0"/>
          </a:p>
          <a:p>
            <a:pPr eaLnBrk="1" hangingPunct="1">
              <a:lnSpc>
                <a:spcPct val="80000"/>
              </a:lnSpc>
            </a:pPr>
            <a:r>
              <a:rPr lang="hu-HU" altLang="sk-SK" sz="1800" i="1" dirty="0" err="1"/>
              <a:t>maľovať</a:t>
            </a:r>
            <a:r>
              <a:rPr lang="hu-HU" altLang="sk-SK" sz="1800" i="1" dirty="0"/>
              <a:t> </a:t>
            </a:r>
            <a:r>
              <a:rPr lang="hu-HU" altLang="sk-SK" sz="1800" i="1" dirty="0" smtClean="0"/>
              <a:t>&gt; </a:t>
            </a:r>
            <a:r>
              <a:rPr lang="hu-HU" altLang="sk-SK" sz="1800" i="1" dirty="0" err="1" smtClean="0"/>
              <a:t>maľba</a:t>
            </a:r>
            <a:r>
              <a:rPr lang="hu-HU" altLang="sk-SK" sz="1800" i="1" dirty="0"/>
              <a:t>, </a:t>
            </a:r>
            <a:r>
              <a:rPr lang="hu-HU" altLang="sk-SK" sz="1800" i="1" dirty="0" err="1"/>
              <a:t>maľovanka</a:t>
            </a:r>
            <a:r>
              <a:rPr lang="hu-HU" altLang="sk-SK" sz="1800" i="1" dirty="0"/>
              <a:t>, </a:t>
            </a:r>
            <a:r>
              <a:rPr lang="hu-HU" altLang="sk-SK" sz="1800" i="1" dirty="0" err="1"/>
              <a:t>maľovaný</a:t>
            </a:r>
            <a:endParaRPr lang="hu-HU" altLang="sk-SK" sz="1800" i="1" dirty="0"/>
          </a:p>
          <a:p>
            <a:pPr eaLnBrk="1" hangingPunct="1">
              <a:lnSpc>
                <a:spcPct val="80000"/>
              </a:lnSpc>
            </a:pPr>
            <a:r>
              <a:rPr lang="hu-HU" altLang="sk-SK" sz="1800" i="1" dirty="0" err="1"/>
              <a:t>cibuľa</a:t>
            </a:r>
            <a:r>
              <a:rPr lang="hu-HU" altLang="sk-SK" sz="1800" i="1" dirty="0"/>
              <a:t> &gt; </a:t>
            </a:r>
            <a:r>
              <a:rPr lang="hu-HU" altLang="sk-SK" sz="1800" i="1" dirty="0" err="1" smtClean="0"/>
              <a:t>cibuľový</a:t>
            </a:r>
            <a:r>
              <a:rPr lang="hu-HU" altLang="sk-SK" sz="1800" i="1" dirty="0"/>
              <a:t>, </a:t>
            </a:r>
            <a:r>
              <a:rPr lang="hu-HU" altLang="sk-SK" sz="1800" i="1" dirty="0" err="1"/>
              <a:t>cibuľka</a:t>
            </a:r>
            <a:r>
              <a:rPr lang="hu-HU" altLang="sk-SK" sz="1800" i="1" dirty="0"/>
              <a:t>, </a:t>
            </a:r>
            <a:r>
              <a:rPr lang="hu-HU" altLang="sk-SK" sz="1800" i="1" dirty="0" err="1"/>
              <a:t>cibuľnatý</a:t>
            </a:r>
            <a:r>
              <a:rPr lang="hu-HU" altLang="sk-SK" sz="1800" i="1" dirty="0"/>
              <a:t>, </a:t>
            </a:r>
            <a:r>
              <a:rPr lang="hu-HU" altLang="sk-SK" sz="1800" i="1" dirty="0" err="1"/>
              <a:t>cibuľovitý</a:t>
            </a:r>
            <a:endParaRPr lang="hu-HU" altLang="sk-SK" sz="1800" i="1" dirty="0"/>
          </a:p>
          <a:p>
            <a:pPr eaLnBrk="1" hangingPunct="1">
              <a:lnSpc>
                <a:spcPct val="80000"/>
              </a:lnSpc>
            </a:pPr>
            <a:r>
              <a:rPr lang="hu-HU" altLang="sk-SK" sz="1800" i="1" dirty="0" err="1"/>
              <a:t>clo</a:t>
            </a:r>
            <a:r>
              <a:rPr lang="hu-HU" altLang="sk-SK" sz="1800" i="1" dirty="0"/>
              <a:t> &gt; </a:t>
            </a:r>
            <a:r>
              <a:rPr lang="hu-HU" altLang="sk-SK" sz="1800" i="1" dirty="0" err="1" smtClean="0"/>
              <a:t>colnica</a:t>
            </a:r>
            <a:r>
              <a:rPr lang="hu-HU" altLang="sk-SK" sz="1800" i="1" dirty="0"/>
              <a:t>, </a:t>
            </a:r>
            <a:r>
              <a:rPr lang="hu-HU" altLang="sk-SK" sz="1800" i="1" dirty="0" err="1"/>
              <a:t>colný</a:t>
            </a:r>
            <a:r>
              <a:rPr lang="hu-HU" altLang="sk-SK" sz="1800" i="1" dirty="0"/>
              <a:t>, </a:t>
            </a:r>
            <a:r>
              <a:rPr lang="hu-HU" altLang="sk-SK" sz="1800" i="1" dirty="0" err="1"/>
              <a:t>colník</a:t>
            </a:r>
            <a:endParaRPr lang="hu-HU" altLang="sk-SK" sz="1800" i="1" dirty="0"/>
          </a:p>
          <a:p>
            <a:pPr eaLnBrk="1" hangingPunct="1">
              <a:lnSpc>
                <a:spcPct val="80000"/>
              </a:lnSpc>
            </a:pPr>
            <a:r>
              <a:rPr lang="hu-HU" altLang="sk-SK" sz="1800" i="1" dirty="0" err="1"/>
              <a:t>fajka</a:t>
            </a:r>
            <a:r>
              <a:rPr lang="hu-HU" altLang="sk-SK" sz="1800" i="1" dirty="0"/>
              <a:t> &gt; </a:t>
            </a:r>
            <a:r>
              <a:rPr lang="hu-HU" altLang="sk-SK" sz="1800" i="1" dirty="0" err="1" smtClean="0"/>
              <a:t>fajkový</a:t>
            </a:r>
            <a:r>
              <a:rPr lang="hu-HU" altLang="sk-SK" sz="1800" i="1" dirty="0"/>
              <a:t>, </a:t>
            </a:r>
            <a:r>
              <a:rPr lang="hu-HU" altLang="sk-SK" sz="1800" i="1" dirty="0" err="1"/>
              <a:t>fajčiť</a:t>
            </a:r>
            <a:r>
              <a:rPr lang="hu-HU" altLang="sk-SK" sz="1800" i="1" dirty="0"/>
              <a:t>, </a:t>
            </a:r>
            <a:r>
              <a:rPr lang="hu-HU" altLang="sk-SK" sz="1800" i="1" dirty="0" err="1"/>
              <a:t>fajčiar</a:t>
            </a:r>
            <a:r>
              <a:rPr lang="hu-HU" altLang="sk-SK" sz="1800" i="1" dirty="0"/>
              <a:t>, </a:t>
            </a:r>
            <a:r>
              <a:rPr lang="hu-HU" altLang="sk-SK" sz="1800" i="1" dirty="0" err="1"/>
              <a:t>fajčiarsky</a:t>
            </a:r>
            <a:endParaRPr lang="hu-HU" altLang="sk-SK" sz="1800" i="1" dirty="0"/>
          </a:p>
          <a:p>
            <a:pPr eaLnBrk="1" hangingPunct="1">
              <a:lnSpc>
                <a:spcPct val="80000"/>
              </a:lnSpc>
            </a:pPr>
            <a:r>
              <a:rPr lang="hu-HU" altLang="sk-SK" sz="1800" i="1" dirty="0" err="1"/>
              <a:t>fajn</a:t>
            </a:r>
            <a:r>
              <a:rPr lang="hu-HU" altLang="sk-SK" sz="1800" i="1" dirty="0"/>
              <a:t> &gt; </a:t>
            </a:r>
            <a:r>
              <a:rPr lang="hu-HU" altLang="sk-SK" sz="1800" i="1" dirty="0" err="1" smtClean="0"/>
              <a:t>fajnový</a:t>
            </a:r>
            <a:r>
              <a:rPr lang="hu-HU" altLang="sk-SK" sz="1800" i="1" dirty="0"/>
              <a:t>, </a:t>
            </a:r>
            <a:r>
              <a:rPr lang="hu-HU" altLang="sk-SK" sz="1800" i="1" dirty="0" err="1"/>
              <a:t>fajný</a:t>
            </a:r>
            <a:r>
              <a:rPr lang="hu-HU" altLang="sk-SK" sz="1800" i="1" dirty="0"/>
              <a:t>, </a:t>
            </a:r>
            <a:r>
              <a:rPr lang="hu-HU" altLang="sk-SK" sz="1800" i="1" dirty="0" err="1"/>
              <a:t>fajne</a:t>
            </a:r>
            <a:r>
              <a:rPr lang="hu-HU" altLang="sk-SK" sz="1800" i="1" dirty="0"/>
              <a:t>, </a:t>
            </a:r>
            <a:r>
              <a:rPr lang="hu-HU" altLang="sk-SK" sz="1800" i="1" dirty="0" err="1"/>
              <a:t>fajnosť</a:t>
            </a:r>
            <a:r>
              <a:rPr lang="hu-HU" altLang="sk-SK" sz="1800" i="1" dirty="0"/>
              <a:t>, </a:t>
            </a:r>
            <a:r>
              <a:rPr lang="hu-HU" altLang="sk-SK" sz="1800" i="1" dirty="0" err="1"/>
              <a:t>fajnovka</a:t>
            </a:r>
            <a:endParaRPr lang="hu-HU" altLang="sk-SK" sz="1800" i="1" dirty="0"/>
          </a:p>
          <a:p>
            <a:pPr eaLnBrk="1" hangingPunct="1">
              <a:lnSpc>
                <a:spcPct val="80000"/>
              </a:lnSpc>
            </a:pPr>
            <a:r>
              <a:rPr lang="hu-HU" altLang="sk-SK" sz="1800" i="1" dirty="0"/>
              <a:t>cukor &gt; 	</a:t>
            </a:r>
            <a:r>
              <a:rPr lang="hu-HU" altLang="sk-SK" sz="1800" i="1" dirty="0" err="1"/>
              <a:t>cukrár</a:t>
            </a:r>
            <a:r>
              <a:rPr lang="hu-HU" altLang="sk-SK" sz="1800" i="1" dirty="0"/>
              <a:t>, </a:t>
            </a:r>
            <a:r>
              <a:rPr lang="hu-HU" altLang="sk-SK" sz="1800" i="1" dirty="0" err="1"/>
              <a:t>cukráreň</a:t>
            </a:r>
            <a:r>
              <a:rPr lang="hu-HU" altLang="sk-SK" sz="1800" i="1" dirty="0"/>
              <a:t>, </a:t>
            </a:r>
            <a:r>
              <a:rPr lang="hu-HU" altLang="sk-SK" sz="1800" i="1" dirty="0" err="1"/>
              <a:t>cukrársky</a:t>
            </a:r>
            <a:r>
              <a:rPr lang="hu-HU" altLang="sk-SK" sz="1800" i="1" dirty="0"/>
              <a:t>, </a:t>
            </a:r>
            <a:r>
              <a:rPr lang="hu-HU" altLang="sk-SK" sz="1800" i="1" dirty="0" err="1"/>
              <a:t>cukrovar</a:t>
            </a:r>
            <a:r>
              <a:rPr lang="hu-HU" altLang="sk-SK" sz="1800" i="1" dirty="0"/>
              <a:t>, </a:t>
            </a:r>
            <a:r>
              <a:rPr lang="hu-HU" altLang="sk-SK" sz="1800" i="1" dirty="0" err="1"/>
              <a:t>cukrík</a:t>
            </a:r>
            <a:r>
              <a:rPr lang="hu-HU" altLang="sk-SK" sz="1800" i="1" dirty="0"/>
              <a:t>, </a:t>
            </a:r>
            <a:r>
              <a:rPr lang="hu-HU" altLang="sk-SK" sz="1800" i="1" dirty="0" err="1"/>
              <a:t>cukrovka</a:t>
            </a:r>
            <a:endParaRPr lang="hu-HU" altLang="sk-SK" sz="1800" i="1" dirty="0"/>
          </a:p>
          <a:p>
            <a:pPr eaLnBrk="1" hangingPunct="1">
              <a:lnSpc>
                <a:spcPct val="80000"/>
              </a:lnSpc>
            </a:pPr>
            <a:r>
              <a:rPr lang="hu-HU" altLang="sk-SK" sz="1800" i="1" dirty="0" err="1"/>
              <a:t>drôt</a:t>
            </a:r>
            <a:r>
              <a:rPr lang="hu-HU" altLang="sk-SK" sz="1800" i="1" dirty="0"/>
              <a:t> </a:t>
            </a:r>
            <a:r>
              <a:rPr lang="hu-HU" altLang="sk-SK" sz="1800" i="1" dirty="0" smtClean="0"/>
              <a:t>&gt; </a:t>
            </a:r>
            <a:r>
              <a:rPr lang="hu-HU" altLang="sk-SK" sz="1800" i="1" dirty="0" err="1" smtClean="0"/>
              <a:t>drotár</a:t>
            </a:r>
            <a:r>
              <a:rPr lang="hu-HU" altLang="sk-SK" sz="1800" i="1" dirty="0"/>
              <a:t>, </a:t>
            </a:r>
            <a:r>
              <a:rPr lang="hu-HU" altLang="sk-SK" sz="1800" i="1" dirty="0" err="1"/>
              <a:t>drôtený</a:t>
            </a:r>
            <a:r>
              <a:rPr lang="hu-HU" altLang="sk-SK" sz="1800" i="1" dirty="0"/>
              <a:t>, </a:t>
            </a:r>
            <a:r>
              <a:rPr lang="hu-HU" altLang="sk-SK" sz="1800" i="1" dirty="0" err="1"/>
              <a:t>drôtovať</a:t>
            </a:r>
            <a:r>
              <a:rPr lang="hu-HU" altLang="sk-SK" sz="1800" i="1" dirty="0"/>
              <a:t>, </a:t>
            </a:r>
            <a:r>
              <a:rPr lang="hu-HU" altLang="sk-SK" sz="1800" i="1" dirty="0" err="1"/>
              <a:t>drôtový</a:t>
            </a:r>
            <a:r>
              <a:rPr lang="hu-HU" altLang="sk-SK" sz="1800" i="1" dirty="0"/>
              <a:t>, </a:t>
            </a:r>
            <a:r>
              <a:rPr lang="hu-HU" altLang="sk-SK" sz="1800" i="1" dirty="0" err="1"/>
              <a:t>drôtik</a:t>
            </a:r>
            <a:r>
              <a:rPr lang="hu-HU" altLang="sk-SK" sz="1800" i="1" dirty="0"/>
              <a:t>, </a:t>
            </a:r>
            <a:r>
              <a:rPr lang="hu-HU" altLang="sk-SK" sz="1800" i="1" dirty="0" err="1"/>
              <a:t>bezdrôtový</a:t>
            </a:r>
            <a:endParaRPr lang="hu-HU" altLang="sk-SK" sz="1800" i="1" dirty="0"/>
          </a:p>
          <a:p>
            <a:pPr eaLnBrk="1" hangingPunct="1">
              <a:lnSpc>
                <a:spcPct val="80000"/>
              </a:lnSpc>
            </a:pPr>
            <a:r>
              <a:rPr lang="hu-HU" altLang="sk-SK" sz="1800" i="1" dirty="0"/>
              <a:t>farba &gt; 	</a:t>
            </a:r>
            <a:r>
              <a:rPr lang="hu-HU" altLang="sk-SK" sz="1800" i="1" dirty="0" err="1"/>
              <a:t>farbiť</a:t>
            </a:r>
            <a:r>
              <a:rPr lang="hu-HU" altLang="sk-SK" sz="1800" i="1" dirty="0"/>
              <a:t>, </a:t>
            </a:r>
            <a:r>
              <a:rPr lang="hu-HU" altLang="sk-SK" sz="1800" i="1" dirty="0" err="1"/>
              <a:t>farbivo</a:t>
            </a:r>
            <a:r>
              <a:rPr lang="hu-HU" altLang="sk-SK" sz="1800" i="1" dirty="0"/>
              <a:t>, </a:t>
            </a:r>
            <a:r>
              <a:rPr lang="hu-HU" altLang="sk-SK" sz="1800" i="1" dirty="0" err="1"/>
              <a:t>farebný</a:t>
            </a:r>
            <a:r>
              <a:rPr lang="hu-HU" altLang="sk-SK" sz="1800" i="1" dirty="0"/>
              <a:t>, </a:t>
            </a:r>
            <a:r>
              <a:rPr lang="hu-HU" altLang="sk-SK" sz="1800" i="1" dirty="0" err="1"/>
              <a:t>farbiar</a:t>
            </a:r>
            <a:r>
              <a:rPr lang="hu-HU" altLang="sk-SK" sz="1800" i="1" dirty="0"/>
              <a:t>, </a:t>
            </a:r>
            <a:r>
              <a:rPr lang="hu-HU" altLang="sk-SK" sz="1800" i="1" dirty="0" err="1"/>
              <a:t>farbistý</a:t>
            </a:r>
            <a:r>
              <a:rPr lang="hu-HU" altLang="sk-SK" sz="1800" i="1" dirty="0"/>
              <a:t>, </a:t>
            </a:r>
            <a:r>
              <a:rPr lang="hu-HU" altLang="sk-SK" sz="1800" i="1" dirty="0" err="1"/>
              <a:t>farboslepý</a:t>
            </a:r>
            <a:endParaRPr lang="hu-HU" altLang="sk-SK" sz="1800" i="1" dirty="0"/>
          </a:p>
          <a:p>
            <a:pPr eaLnBrk="1" hangingPunct="1">
              <a:lnSpc>
                <a:spcPct val="80000"/>
              </a:lnSpc>
            </a:pPr>
            <a:r>
              <a:rPr lang="hu-HU" altLang="sk-SK" sz="1800" i="1" dirty="0" err="1"/>
              <a:t>faloš</a:t>
            </a:r>
            <a:r>
              <a:rPr lang="hu-HU" altLang="sk-SK" sz="1800" i="1" dirty="0"/>
              <a:t> &gt; </a:t>
            </a:r>
            <a:r>
              <a:rPr lang="hu-HU" altLang="sk-SK" sz="1800" i="1" dirty="0" err="1" smtClean="0"/>
              <a:t>falošne</a:t>
            </a:r>
            <a:r>
              <a:rPr lang="hu-HU" altLang="sk-SK" sz="1800" i="1" dirty="0"/>
              <a:t>, </a:t>
            </a:r>
            <a:r>
              <a:rPr lang="hu-HU" altLang="sk-SK" sz="1800" i="1" dirty="0" err="1"/>
              <a:t>falošník</a:t>
            </a:r>
            <a:r>
              <a:rPr lang="hu-HU" altLang="sk-SK" sz="1800" i="1" dirty="0"/>
              <a:t>, </a:t>
            </a:r>
            <a:r>
              <a:rPr lang="hu-HU" altLang="sk-SK" sz="1800" i="1" dirty="0" err="1"/>
              <a:t>falošnosť</a:t>
            </a:r>
            <a:r>
              <a:rPr lang="hu-HU" altLang="sk-SK" sz="1800" i="1" dirty="0"/>
              <a:t>, </a:t>
            </a:r>
            <a:r>
              <a:rPr lang="hu-HU" altLang="sk-SK" sz="1800" i="1" dirty="0" err="1"/>
              <a:t>falošný</a:t>
            </a:r>
            <a:r>
              <a:rPr lang="hu-HU" altLang="sk-SK" sz="1800" i="1" dirty="0"/>
              <a:t>, </a:t>
            </a:r>
            <a:r>
              <a:rPr lang="hu-HU" altLang="sk-SK" sz="1800" i="1" dirty="0" err="1"/>
              <a:t>falšovať</a:t>
            </a:r>
            <a:r>
              <a:rPr lang="hu-HU" altLang="sk-SK" sz="1800" i="1" dirty="0"/>
              <a:t>, </a:t>
            </a:r>
            <a:r>
              <a:rPr lang="hu-HU" altLang="sk-SK" sz="1800" i="1" dirty="0" err="1"/>
              <a:t>falšovateľ</a:t>
            </a:r>
            <a:endParaRPr lang="hu-HU" altLang="sk-SK" sz="1800" i="1" dirty="0"/>
          </a:p>
          <a:p>
            <a:pPr eaLnBrk="1" hangingPunct="1">
              <a:lnSpc>
                <a:spcPct val="80000"/>
              </a:lnSpc>
            </a:pPr>
            <a:r>
              <a:rPr lang="hu-HU" altLang="sk-SK" sz="1800" i="1" dirty="0" err="1"/>
              <a:t>feš</a:t>
            </a:r>
            <a:r>
              <a:rPr lang="hu-HU" altLang="sk-SK" sz="1800" i="1" dirty="0"/>
              <a:t> &gt; </a:t>
            </a:r>
            <a:r>
              <a:rPr lang="hu-HU" altLang="sk-SK" sz="1800" i="1" dirty="0" err="1" smtClean="0"/>
              <a:t>fešný</a:t>
            </a:r>
            <a:r>
              <a:rPr lang="hu-HU" altLang="sk-SK" sz="1800" i="1" dirty="0"/>
              <a:t>, </a:t>
            </a:r>
            <a:r>
              <a:rPr lang="hu-HU" altLang="sk-SK" sz="1800" i="1" dirty="0" err="1"/>
              <a:t>fešák</a:t>
            </a:r>
            <a:r>
              <a:rPr lang="hu-HU" altLang="sk-SK" sz="1800" i="1" dirty="0"/>
              <a:t>, </a:t>
            </a:r>
            <a:r>
              <a:rPr lang="hu-HU" altLang="sk-SK" sz="1800" i="1" dirty="0" err="1"/>
              <a:t>fešácky</a:t>
            </a:r>
            <a:r>
              <a:rPr lang="hu-HU" altLang="sk-SK" sz="1800" i="1" dirty="0"/>
              <a:t>, </a:t>
            </a:r>
            <a:r>
              <a:rPr lang="hu-HU" altLang="sk-SK" sz="1800" i="1" dirty="0" err="1"/>
              <a:t>fešanda</a:t>
            </a:r>
            <a:r>
              <a:rPr lang="hu-HU" altLang="sk-SK" sz="1800" i="1" dirty="0"/>
              <a:t>, </a:t>
            </a:r>
            <a:r>
              <a:rPr lang="hu-HU" altLang="sk-SK" sz="1800" i="1" dirty="0" err="1"/>
              <a:t>fešne</a:t>
            </a:r>
            <a:r>
              <a:rPr lang="hu-HU" altLang="sk-SK" sz="1800" i="1" dirty="0"/>
              <a:t>, </a:t>
            </a:r>
            <a:r>
              <a:rPr lang="hu-HU" altLang="sk-SK" sz="1800" i="1" dirty="0" err="1"/>
              <a:t>fešnosť</a:t>
            </a:r>
            <a:endParaRPr lang="hu-HU" altLang="sk-SK" sz="1800" i="1" dirty="0"/>
          </a:p>
          <a:p>
            <a:pPr eaLnBrk="1" hangingPunct="1">
              <a:lnSpc>
                <a:spcPct val="80000"/>
              </a:lnSpc>
            </a:pPr>
            <a:r>
              <a:rPr lang="hu-HU" altLang="sk-SK" sz="1800" i="1" dirty="0"/>
              <a:t>kamarát &gt; </a:t>
            </a:r>
            <a:r>
              <a:rPr lang="hu-HU" altLang="sk-SK" sz="1800" i="1" dirty="0" err="1" smtClean="0"/>
              <a:t>kamarátsky</a:t>
            </a:r>
            <a:r>
              <a:rPr lang="hu-HU" altLang="sk-SK" sz="1800" i="1" dirty="0"/>
              <a:t>, </a:t>
            </a:r>
            <a:r>
              <a:rPr lang="hu-HU" altLang="sk-SK" sz="1800" i="1" dirty="0" err="1"/>
              <a:t>kamarárstvo</a:t>
            </a:r>
            <a:r>
              <a:rPr lang="hu-HU" altLang="sk-SK" sz="1800" i="1" dirty="0"/>
              <a:t>, </a:t>
            </a:r>
            <a:r>
              <a:rPr lang="hu-HU" altLang="sk-SK" sz="1800" i="1" dirty="0" err="1"/>
              <a:t>kamarátka</a:t>
            </a:r>
            <a:r>
              <a:rPr lang="hu-HU" altLang="sk-SK" sz="1800" i="1" dirty="0"/>
              <a:t>, </a:t>
            </a:r>
            <a:r>
              <a:rPr lang="hu-HU" altLang="sk-SK" sz="1800" i="1" dirty="0" err="1"/>
              <a:t>kamarátiť</a:t>
            </a:r>
            <a:r>
              <a:rPr lang="hu-HU" altLang="sk-SK" sz="1800" i="1" dirty="0"/>
              <a:t> </a:t>
            </a:r>
            <a:r>
              <a:rPr lang="hu-HU" altLang="sk-SK" sz="1800" i="1" dirty="0" err="1"/>
              <a:t>sa</a:t>
            </a:r>
            <a:endParaRPr lang="hu-HU" altLang="sk-SK" sz="1800" i="1" dirty="0"/>
          </a:p>
          <a:p>
            <a:pPr eaLnBrk="1" hangingPunct="1">
              <a:lnSpc>
                <a:spcPct val="80000"/>
              </a:lnSpc>
            </a:pPr>
            <a:r>
              <a:rPr lang="hu-HU" altLang="sk-SK" sz="1800" i="1" dirty="0" err="1"/>
              <a:t>minca</a:t>
            </a:r>
            <a:r>
              <a:rPr lang="hu-HU" altLang="sk-SK" sz="1800" i="1" dirty="0"/>
              <a:t> </a:t>
            </a:r>
            <a:r>
              <a:rPr lang="hu-HU" altLang="sk-SK" sz="1800" i="1" dirty="0" smtClean="0"/>
              <a:t>&gt; </a:t>
            </a:r>
            <a:r>
              <a:rPr lang="hu-HU" altLang="sk-SK" sz="1800" i="1" dirty="0" err="1" smtClean="0"/>
              <a:t>minciar</a:t>
            </a:r>
            <a:r>
              <a:rPr lang="hu-HU" altLang="sk-SK" sz="1800" i="1" dirty="0"/>
              <a:t>, </a:t>
            </a:r>
            <a:r>
              <a:rPr lang="hu-HU" altLang="sk-SK" sz="1800" i="1" dirty="0" err="1"/>
              <a:t>mincier</a:t>
            </a:r>
            <a:r>
              <a:rPr lang="hu-HU" altLang="sk-SK" sz="1800" i="1" dirty="0"/>
              <a:t>, </a:t>
            </a:r>
            <a:r>
              <a:rPr lang="hu-HU" altLang="sk-SK" sz="1800" i="1" dirty="0" err="1"/>
              <a:t>mincovňa</a:t>
            </a:r>
            <a:r>
              <a:rPr lang="hu-HU" altLang="sk-SK" sz="1800" i="1" dirty="0"/>
              <a:t>, </a:t>
            </a:r>
            <a:r>
              <a:rPr lang="hu-HU" altLang="sk-SK" sz="1800" i="1" dirty="0" err="1"/>
              <a:t>mincovníctvo</a:t>
            </a:r>
            <a:r>
              <a:rPr lang="hu-HU" altLang="sk-SK" sz="1800" i="1" dirty="0"/>
              <a:t>, </a:t>
            </a:r>
            <a:r>
              <a:rPr lang="hu-HU" altLang="sk-SK" sz="1800" i="1" dirty="0" err="1"/>
              <a:t>mincový</a:t>
            </a:r>
            <a:endParaRPr lang="hu-HU" altLang="sk-SK" sz="1800" i="1" dirty="0"/>
          </a:p>
          <a:p>
            <a:pPr eaLnBrk="1" hangingPunct="1">
              <a:lnSpc>
                <a:spcPct val="80000"/>
              </a:lnSpc>
            </a:pPr>
            <a:r>
              <a:rPr lang="hu-HU" altLang="sk-SK" sz="1800" i="1" dirty="0" err="1"/>
              <a:t>plech</a:t>
            </a:r>
            <a:r>
              <a:rPr lang="hu-HU" altLang="sk-SK" sz="1800" i="1" dirty="0"/>
              <a:t> &gt;	</a:t>
            </a:r>
            <a:r>
              <a:rPr lang="hu-HU" altLang="sk-SK" sz="1800" i="1" dirty="0" err="1"/>
              <a:t>plechový</a:t>
            </a:r>
            <a:r>
              <a:rPr lang="hu-HU" altLang="sk-SK" sz="1800" i="1" dirty="0"/>
              <a:t>, </a:t>
            </a:r>
            <a:r>
              <a:rPr lang="hu-HU" altLang="sk-SK" sz="1800" i="1" dirty="0" err="1"/>
              <a:t>plechovo</a:t>
            </a:r>
            <a:r>
              <a:rPr lang="hu-HU" altLang="sk-SK" sz="1800" i="1" dirty="0"/>
              <a:t>, </a:t>
            </a:r>
            <a:r>
              <a:rPr lang="hu-HU" altLang="sk-SK" sz="1800" i="1" dirty="0" err="1"/>
              <a:t>plechovka</a:t>
            </a:r>
            <a:r>
              <a:rPr lang="hu-HU" altLang="sk-SK" sz="1800" i="1" dirty="0"/>
              <a:t>, </a:t>
            </a:r>
            <a:r>
              <a:rPr lang="hu-HU" altLang="sk-SK" sz="1800" i="1" dirty="0" err="1"/>
              <a:t>plecháč</a:t>
            </a:r>
            <a:r>
              <a:rPr lang="hu-HU" altLang="sk-SK" sz="1800" i="1" dirty="0"/>
              <a:t>, </a:t>
            </a:r>
            <a:r>
              <a:rPr lang="hu-HU" altLang="sk-SK" sz="1800" i="1" dirty="0" err="1"/>
              <a:t>plechavieť</a:t>
            </a:r>
            <a:endParaRPr lang="hu-HU" altLang="sk-SK" sz="1800" i="1" dirty="0"/>
          </a:p>
          <a:p>
            <a:pPr eaLnBrk="1" hangingPunct="1">
              <a:lnSpc>
                <a:spcPct val="80000"/>
              </a:lnSpc>
            </a:pPr>
            <a:r>
              <a:rPr lang="hu-HU" altLang="sk-SK" sz="1800" i="1" dirty="0" err="1"/>
              <a:t>šmirgeľ</a:t>
            </a:r>
            <a:r>
              <a:rPr lang="hu-HU" altLang="sk-SK" sz="1800" i="1" dirty="0"/>
              <a:t> </a:t>
            </a:r>
            <a:r>
              <a:rPr lang="hu-HU" altLang="sk-SK" sz="1800" i="1" dirty="0" smtClean="0"/>
              <a:t>&gt; </a:t>
            </a:r>
            <a:r>
              <a:rPr lang="hu-HU" altLang="sk-SK" sz="1800" i="1" dirty="0" err="1" smtClean="0"/>
              <a:t>šmirgľovať</a:t>
            </a:r>
            <a:r>
              <a:rPr lang="hu-HU" altLang="sk-SK" sz="1800" i="1" dirty="0"/>
              <a:t>, </a:t>
            </a:r>
            <a:r>
              <a:rPr lang="hu-HU" altLang="sk-SK" sz="1800" i="1" dirty="0" err="1"/>
              <a:t>šmirgľový</a:t>
            </a:r>
            <a:r>
              <a:rPr lang="hu-HU" altLang="sk-SK" sz="1800" i="1" dirty="0"/>
              <a:t>, </a:t>
            </a:r>
            <a:r>
              <a:rPr lang="hu-HU" altLang="sk-SK" sz="1800" i="1" dirty="0" err="1"/>
              <a:t>ošmirgľovať</a:t>
            </a:r>
            <a:endParaRPr lang="hu-HU" altLang="sk-SK" sz="1800" i="1" dirty="0"/>
          </a:p>
        </p:txBody>
      </p:sp>
    </p:spTree>
    <p:extLst>
      <p:ext uri="{BB962C8B-B14F-4D97-AF65-F5344CB8AC3E}">
        <p14:creationId xmlns:p14="http://schemas.microsoft.com/office/powerpoint/2010/main" val="214362730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1000"/>
                                        <p:tgtEl>
                                          <p:spTgt spid="11267">
                                            <p:txEl>
                                              <p:pRg st="0" end="0"/>
                                            </p:txEl>
                                          </p:spTgt>
                                        </p:tgtEl>
                                      </p:cBhvr>
                                    </p:animEffect>
                                    <p:anim calcmode="lin" valueType="num">
                                      <p:cBhvr>
                                        <p:cTn id="8" dur="10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p:cTn id="9" dur="898" decel="100000" fill="hold"/>
                                        <p:tgtEl>
                                          <p:spTgt spid="1126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1126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animEffect transition="in" filter="fade">
                                      <p:cBhvr>
                                        <p:cTn id="15" dur="1000"/>
                                        <p:tgtEl>
                                          <p:spTgt spid="11267">
                                            <p:txEl>
                                              <p:pRg st="1" end="1"/>
                                            </p:txEl>
                                          </p:spTgt>
                                        </p:tgtEl>
                                      </p:cBhvr>
                                    </p:animEffect>
                                    <p:anim calcmode="lin" valueType="num">
                                      <p:cBhvr>
                                        <p:cTn id="16" dur="10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11267">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11267">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11267">
                                            <p:txEl>
                                              <p:pRg st="2" end="2"/>
                                            </p:txEl>
                                          </p:spTgt>
                                        </p:tgtEl>
                                        <p:attrNameLst>
                                          <p:attrName>style.visibility</p:attrName>
                                        </p:attrNameLst>
                                      </p:cBhvr>
                                      <p:to>
                                        <p:strVal val="visible"/>
                                      </p:to>
                                    </p:set>
                                    <p:animEffect transition="in" filter="fade">
                                      <p:cBhvr>
                                        <p:cTn id="23" dur="1000"/>
                                        <p:tgtEl>
                                          <p:spTgt spid="11267">
                                            <p:txEl>
                                              <p:pRg st="2" end="2"/>
                                            </p:txEl>
                                          </p:spTgt>
                                        </p:tgtEl>
                                      </p:cBhvr>
                                    </p:animEffect>
                                    <p:anim calcmode="lin" valueType="num">
                                      <p:cBhvr>
                                        <p:cTn id="24"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1267">
                                            <p:txEl>
                                              <p:pRg st="3" end="3"/>
                                            </p:txEl>
                                          </p:spTgt>
                                        </p:tgtEl>
                                        <p:attrNameLst>
                                          <p:attrName>style.visibility</p:attrName>
                                        </p:attrNameLst>
                                      </p:cBhvr>
                                      <p:to>
                                        <p:strVal val="visible"/>
                                      </p:to>
                                    </p:set>
                                    <p:animEffect transition="in" filter="fade">
                                      <p:cBhvr>
                                        <p:cTn id="31" dur="1000"/>
                                        <p:tgtEl>
                                          <p:spTgt spid="11267">
                                            <p:txEl>
                                              <p:pRg st="3" end="3"/>
                                            </p:txEl>
                                          </p:spTgt>
                                        </p:tgtEl>
                                      </p:cBhvr>
                                    </p:animEffect>
                                    <p:anim calcmode="lin" valueType="num">
                                      <p:cBhvr>
                                        <p:cTn id="32" dur="10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p:cTn id="33" dur="898" decel="100000" fill="hold"/>
                                        <p:tgtEl>
                                          <p:spTgt spid="11267">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898"/>
                                          </p:stCondLst>
                                        </p:cTn>
                                        <p:tgtEl>
                                          <p:spTgt spid="11267">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11267">
                                            <p:txEl>
                                              <p:pRg st="4" end="4"/>
                                            </p:txEl>
                                          </p:spTgt>
                                        </p:tgtEl>
                                        <p:attrNameLst>
                                          <p:attrName>style.visibility</p:attrName>
                                        </p:attrNameLst>
                                      </p:cBhvr>
                                      <p:to>
                                        <p:strVal val="visible"/>
                                      </p:to>
                                    </p:set>
                                    <p:animEffect transition="in" filter="fade">
                                      <p:cBhvr>
                                        <p:cTn id="39" dur="1000"/>
                                        <p:tgtEl>
                                          <p:spTgt spid="11267">
                                            <p:txEl>
                                              <p:pRg st="4" end="4"/>
                                            </p:txEl>
                                          </p:spTgt>
                                        </p:tgtEl>
                                      </p:cBhvr>
                                    </p:animEffect>
                                    <p:anim calcmode="lin" valueType="num">
                                      <p:cBhvr>
                                        <p:cTn id="40"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11267">
                                            <p:txEl>
                                              <p:pRg st="5" end="5"/>
                                            </p:txEl>
                                          </p:spTgt>
                                        </p:tgtEl>
                                        <p:attrNameLst>
                                          <p:attrName>style.visibility</p:attrName>
                                        </p:attrNameLst>
                                      </p:cBhvr>
                                      <p:to>
                                        <p:strVal val="visible"/>
                                      </p:to>
                                    </p:set>
                                    <p:animEffect transition="in" filter="fade">
                                      <p:cBhvr>
                                        <p:cTn id="47" dur="1000"/>
                                        <p:tgtEl>
                                          <p:spTgt spid="11267">
                                            <p:txEl>
                                              <p:pRg st="5" end="5"/>
                                            </p:txEl>
                                          </p:spTgt>
                                        </p:tgtEl>
                                      </p:cBhvr>
                                    </p:animEffect>
                                    <p:anim calcmode="lin" valueType="num">
                                      <p:cBhvr>
                                        <p:cTn id="48" dur="1000" fill="hold"/>
                                        <p:tgtEl>
                                          <p:spTgt spid="11267">
                                            <p:txEl>
                                              <p:pRg st="5" end="5"/>
                                            </p:txEl>
                                          </p:spTgt>
                                        </p:tgtEl>
                                        <p:attrNameLst>
                                          <p:attrName>ppt_x</p:attrName>
                                        </p:attrNameLst>
                                      </p:cBhvr>
                                      <p:tavLst>
                                        <p:tav tm="0">
                                          <p:val>
                                            <p:strVal val="#ppt_x"/>
                                          </p:val>
                                        </p:tav>
                                        <p:tav tm="100000">
                                          <p:val>
                                            <p:strVal val="#ppt_x"/>
                                          </p:val>
                                        </p:tav>
                                      </p:tavLst>
                                    </p:anim>
                                    <p:anim calcmode="lin" valueType="num">
                                      <p:cBhvr>
                                        <p:cTn id="49" dur="898" decel="100000" fill="hold"/>
                                        <p:tgtEl>
                                          <p:spTgt spid="11267">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898"/>
                                          </p:stCondLst>
                                        </p:cTn>
                                        <p:tgtEl>
                                          <p:spTgt spid="11267">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11267">
                                            <p:txEl>
                                              <p:pRg st="6" end="6"/>
                                            </p:txEl>
                                          </p:spTgt>
                                        </p:tgtEl>
                                        <p:attrNameLst>
                                          <p:attrName>style.visibility</p:attrName>
                                        </p:attrNameLst>
                                      </p:cBhvr>
                                      <p:to>
                                        <p:strVal val="visible"/>
                                      </p:to>
                                    </p:set>
                                    <p:animEffect transition="in" filter="fade">
                                      <p:cBhvr>
                                        <p:cTn id="55" dur="1000"/>
                                        <p:tgtEl>
                                          <p:spTgt spid="11267">
                                            <p:txEl>
                                              <p:pRg st="6" end="6"/>
                                            </p:txEl>
                                          </p:spTgt>
                                        </p:tgtEl>
                                      </p:cBhvr>
                                    </p:animEffect>
                                    <p:anim calcmode="lin" valueType="num">
                                      <p:cBhvr>
                                        <p:cTn id="56"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57" dur="898"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898"/>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11267">
                                            <p:txEl>
                                              <p:pRg st="7" end="7"/>
                                            </p:txEl>
                                          </p:spTgt>
                                        </p:tgtEl>
                                        <p:attrNameLst>
                                          <p:attrName>style.visibility</p:attrName>
                                        </p:attrNameLst>
                                      </p:cBhvr>
                                      <p:to>
                                        <p:strVal val="visible"/>
                                      </p:to>
                                    </p:set>
                                    <p:animEffect transition="in" filter="fade">
                                      <p:cBhvr>
                                        <p:cTn id="63" dur="1000"/>
                                        <p:tgtEl>
                                          <p:spTgt spid="11267">
                                            <p:txEl>
                                              <p:pRg st="7" end="7"/>
                                            </p:txEl>
                                          </p:spTgt>
                                        </p:tgtEl>
                                      </p:cBhvr>
                                    </p:animEffect>
                                    <p:anim calcmode="lin" valueType="num">
                                      <p:cBhvr>
                                        <p:cTn id="64" dur="1000" fill="hold"/>
                                        <p:tgtEl>
                                          <p:spTgt spid="11267">
                                            <p:txEl>
                                              <p:pRg st="7" end="7"/>
                                            </p:txEl>
                                          </p:spTgt>
                                        </p:tgtEl>
                                        <p:attrNameLst>
                                          <p:attrName>ppt_x</p:attrName>
                                        </p:attrNameLst>
                                      </p:cBhvr>
                                      <p:tavLst>
                                        <p:tav tm="0">
                                          <p:val>
                                            <p:strVal val="#ppt_x"/>
                                          </p:val>
                                        </p:tav>
                                        <p:tav tm="100000">
                                          <p:val>
                                            <p:strVal val="#ppt_x"/>
                                          </p:val>
                                        </p:tav>
                                      </p:tavLst>
                                    </p:anim>
                                    <p:anim calcmode="lin" valueType="num">
                                      <p:cBhvr>
                                        <p:cTn id="65" dur="898" decel="100000" fill="hold"/>
                                        <p:tgtEl>
                                          <p:spTgt spid="11267">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898"/>
                                          </p:stCondLst>
                                        </p:cTn>
                                        <p:tgtEl>
                                          <p:spTgt spid="11267">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11267">
                                            <p:txEl>
                                              <p:pRg st="8" end="8"/>
                                            </p:txEl>
                                          </p:spTgt>
                                        </p:tgtEl>
                                        <p:attrNameLst>
                                          <p:attrName>style.visibility</p:attrName>
                                        </p:attrNameLst>
                                      </p:cBhvr>
                                      <p:to>
                                        <p:strVal val="visible"/>
                                      </p:to>
                                    </p:set>
                                    <p:animEffect transition="in" filter="fade">
                                      <p:cBhvr>
                                        <p:cTn id="71" dur="1000"/>
                                        <p:tgtEl>
                                          <p:spTgt spid="11267">
                                            <p:txEl>
                                              <p:pRg st="8" end="8"/>
                                            </p:txEl>
                                          </p:spTgt>
                                        </p:tgtEl>
                                      </p:cBhvr>
                                    </p:animEffect>
                                    <p:anim calcmode="lin" valueType="num">
                                      <p:cBhvr>
                                        <p:cTn id="72" dur="1000" fill="hold"/>
                                        <p:tgtEl>
                                          <p:spTgt spid="11267">
                                            <p:txEl>
                                              <p:pRg st="8" end="8"/>
                                            </p:txEl>
                                          </p:spTgt>
                                        </p:tgtEl>
                                        <p:attrNameLst>
                                          <p:attrName>ppt_x</p:attrName>
                                        </p:attrNameLst>
                                      </p:cBhvr>
                                      <p:tavLst>
                                        <p:tav tm="0">
                                          <p:val>
                                            <p:strVal val="#ppt_x"/>
                                          </p:val>
                                        </p:tav>
                                        <p:tav tm="100000">
                                          <p:val>
                                            <p:strVal val="#ppt_x"/>
                                          </p:val>
                                        </p:tav>
                                      </p:tavLst>
                                    </p:anim>
                                    <p:anim calcmode="lin" valueType="num">
                                      <p:cBhvr>
                                        <p:cTn id="73" dur="898" decel="100000" fill="hold"/>
                                        <p:tgtEl>
                                          <p:spTgt spid="11267">
                                            <p:txEl>
                                              <p:pRg st="8" end="8"/>
                                            </p:tx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898"/>
                                          </p:stCondLst>
                                        </p:cTn>
                                        <p:tgtEl>
                                          <p:spTgt spid="11267">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11267">
                                            <p:txEl>
                                              <p:pRg st="9" end="9"/>
                                            </p:txEl>
                                          </p:spTgt>
                                        </p:tgtEl>
                                        <p:attrNameLst>
                                          <p:attrName>style.visibility</p:attrName>
                                        </p:attrNameLst>
                                      </p:cBhvr>
                                      <p:to>
                                        <p:strVal val="visible"/>
                                      </p:to>
                                    </p:set>
                                    <p:animEffect transition="in" filter="fade">
                                      <p:cBhvr>
                                        <p:cTn id="79" dur="1000"/>
                                        <p:tgtEl>
                                          <p:spTgt spid="11267">
                                            <p:txEl>
                                              <p:pRg st="9" end="9"/>
                                            </p:txEl>
                                          </p:spTgt>
                                        </p:tgtEl>
                                      </p:cBhvr>
                                    </p:animEffect>
                                    <p:anim calcmode="lin" valueType="num">
                                      <p:cBhvr>
                                        <p:cTn id="80" dur="1000" fill="hold"/>
                                        <p:tgtEl>
                                          <p:spTgt spid="11267">
                                            <p:txEl>
                                              <p:pRg st="9" end="9"/>
                                            </p:txEl>
                                          </p:spTgt>
                                        </p:tgtEl>
                                        <p:attrNameLst>
                                          <p:attrName>ppt_x</p:attrName>
                                        </p:attrNameLst>
                                      </p:cBhvr>
                                      <p:tavLst>
                                        <p:tav tm="0">
                                          <p:val>
                                            <p:strVal val="#ppt_x"/>
                                          </p:val>
                                        </p:tav>
                                        <p:tav tm="100000">
                                          <p:val>
                                            <p:strVal val="#ppt_x"/>
                                          </p:val>
                                        </p:tav>
                                      </p:tavLst>
                                    </p:anim>
                                    <p:anim calcmode="lin" valueType="num">
                                      <p:cBhvr>
                                        <p:cTn id="81" dur="898" decel="100000" fill="hold"/>
                                        <p:tgtEl>
                                          <p:spTgt spid="11267">
                                            <p:txEl>
                                              <p:pRg st="9" end="9"/>
                                            </p:tx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898"/>
                                          </p:stCondLst>
                                        </p:cTn>
                                        <p:tgtEl>
                                          <p:spTgt spid="11267">
                                            <p:txEl>
                                              <p:pRg st="9" end="9"/>
                                            </p:txEl>
                                          </p:spTgt>
                                        </p:tgtEl>
                                        <p:attrNameLst>
                                          <p:attrName>ppt_y</p:attrName>
                                        </p:attrNameLst>
                                      </p:cBhvr>
                                      <p:tavLst>
                                        <p:tav tm="0">
                                          <p:val>
                                            <p:strVal val="#ppt_y-.03"/>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11267">
                                            <p:txEl>
                                              <p:pRg st="10" end="10"/>
                                            </p:txEl>
                                          </p:spTgt>
                                        </p:tgtEl>
                                        <p:attrNameLst>
                                          <p:attrName>style.visibility</p:attrName>
                                        </p:attrNameLst>
                                      </p:cBhvr>
                                      <p:to>
                                        <p:strVal val="visible"/>
                                      </p:to>
                                    </p:set>
                                    <p:animEffect transition="in" filter="fade">
                                      <p:cBhvr>
                                        <p:cTn id="87" dur="1000"/>
                                        <p:tgtEl>
                                          <p:spTgt spid="11267">
                                            <p:txEl>
                                              <p:pRg st="10" end="10"/>
                                            </p:txEl>
                                          </p:spTgt>
                                        </p:tgtEl>
                                      </p:cBhvr>
                                    </p:animEffect>
                                    <p:anim calcmode="lin" valueType="num">
                                      <p:cBhvr>
                                        <p:cTn id="88" dur="1000" fill="hold"/>
                                        <p:tgtEl>
                                          <p:spTgt spid="11267">
                                            <p:txEl>
                                              <p:pRg st="10" end="10"/>
                                            </p:txEl>
                                          </p:spTgt>
                                        </p:tgtEl>
                                        <p:attrNameLst>
                                          <p:attrName>ppt_x</p:attrName>
                                        </p:attrNameLst>
                                      </p:cBhvr>
                                      <p:tavLst>
                                        <p:tav tm="0">
                                          <p:val>
                                            <p:strVal val="#ppt_x"/>
                                          </p:val>
                                        </p:tav>
                                        <p:tav tm="100000">
                                          <p:val>
                                            <p:strVal val="#ppt_x"/>
                                          </p:val>
                                        </p:tav>
                                      </p:tavLst>
                                    </p:anim>
                                    <p:anim calcmode="lin" valueType="num">
                                      <p:cBhvr>
                                        <p:cTn id="89" dur="898" decel="100000" fill="hold"/>
                                        <p:tgtEl>
                                          <p:spTgt spid="11267">
                                            <p:txEl>
                                              <p:pRg st="10" end="10"/>
                                            </p:tx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898"/>
                                          </p:stCondLst>
                                        </p:cTn>
                                        <p:tgtEl>
                                          <p:spTgt spid="11267">
                                            <p:txEl>
                                              <p:pRg st="10" end="10"/>
                                            </p:txEl>
                                          </p:spTgt>
                                        </p:tgtEl>
                                        <p:attrNameLst>
                                          <p:attrName>ppt_y</p:attrName>
                                        </p:attrNameLst>
                                      </p:cBhvr>
                                      <p:tavLst>
                                        <p:tav tm="0">
                                          <p:val>
                                            <p:strVal val="#ppt_y-.03"/>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7" presetClass="entr" presetSubtype="0" fill="hold" grpId="0" nodeType="clickEffect">
                                  <p:stCondLst>
                                    <p:cond delay="0"/>
                                  </p:stCondLst>
                                  <p:childTnLst>
                                    <p:set>
                                      <p:cBhvr>
                                        <p:cTn id="94" dur="1" fill="hold">
                                          <p:stCondLst>
                                            <p:cond delay="0"/>
                                          </p:stCondLst>
                                        </p:cTn>
                                        <p:tgtEl>
                                          <p:spTgt spid="11267">
                                            <p:txEl>
                                              <p:pRg st="11" end="11"/>
                                            </p:txEl>
                                          </p:spTgt>
                                        </p:tgtEl>
                                        <p:attrNameLst>
                                          <p:attrName>style.visibility</p:attrName>
                                        </p:attrNameLst>
                                      </p:cBhvr>
                                      <p:to>
                                        <p:strVal val="visible"/>
                                      </p:to>
                                    </p:set>
                                    <p:animEffect transition="in" filter="fade">
                                      <p:cBhvr>
                                        <p:cTn id="95" dur="1000"/>
                                        <p:tgtEl>
                                          <p:spTgt spid="11267">
                                            <p:txEl>
                                              <p:pRg st="11" end="11"/>
                                            </p:txEl>
                                          </p:spTgt>
                                        </p:tgtEl>
                                      </p:cBhvr>
                                    </p:animEffect>
                                    <p:anim calcmode="lin" valueType="num">
                                      <p:cBhvr>
                                        <p:cTn id="96" dur="1000" fill="hold"/>
                                        <p:tgtEl>
                                          <p:spTgt spid="11267">
                                            <p:txEl>
                                              <p:pRg st="11" end="11"/>
                                            </p:txEl>
                                          </p:spTgt>
                                        </p:tgtEl>
                                        <p:attrNameLst>
                                          <p:attrName>ppt_x</p:attrName>
                                        </p:attrNameLst>
                                      </p:cBhvr>
                                      <p:tavLst>
                                        <p:tav tm="0">
                                          <p:val>
                                            <p:strVal val="#ppt_x"/>
                                          </p:val>
                                        </p:tav>
                                        <p:tav tm="100000">
                                          <p:val>
                                            <p:strVal val="#ppt_x"/>
                                          </p:val>
                                        </p:tav>
                                      </p:tavLst>
                                    </p:anim>
                                    <p:anim calcmode="lin" valueType="num">
                                      <p:cBhvr>
                                        <p:cTn id="97" dur="898" decel="100000" fill="hold"/>
                                        <p:tgtEl>
                                          <p:spTgt spid="11267">
                                            <p:txEl>
                                              <p:pRg st="11" end="11"/>
                                            </p:txEl>
                                          </p:spTgt>
                                        </p:tgtEl>
                                        <p:attrNameLst>
                                          <p:attrName>ppt_y</p:attrName>
                                        </p:attrNameLst>
                                      </p:cBhvr>
                                      <p:tavLst>
                                        <p:tav tm="0">
                                          <p:val>
                                            <p:strVal val="#ppt_y+1"/>
                                          </p:val>
                                        </p:tav>
                                        <p:tav tm="100000">
                                          <p:val>
                                            <p:strVal val="#ppt_y-.03"/>
                                          </p:val>
                                        </p:tav>
                                      </p:tavLst>
                                    </p:anim>
                                    <p:anim calcmode="lin" valueType="num">
                                      <p:cBhvr>
                                        <p:cTn id="98" dur="100" accel="100000" fill="hold">
                                          <p:stCondLst>
                                            <p:cond delay="898"/>
                                          </p:stCondLst>
                                        </p:cTn>
                                        <p:tgtEl>
                                          <p:spTgt spid="11267">
                                            <p:txEl>
                                              <p:pRg st="11" end="11"/>
                                            </p:txEl>
                                          </p:spTgt>
                                        </p:tgtEl>
                                        <p:attrNameLst>
                                          <p:attrName>ppt_y</p:attrName>
                                        </p:attrNameLst>
                                      </p:cBhvr>
                                      <p:tavLst>
                                        <p:tav tm="0">
                                          <p:val>
                                            <p:strVal val="#ppt_y-.03"/>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37" presetClass="entr" presetSubtype="0" fill="hold" grpId="0" nodeType="clickEffect">
                                  <p:stCondLst>
                                    <p:cond delay="0"/>
                                  </p:stCondLst>
                                  <p:childTnLst>
                                    <p:set>
                                      <p:cBhvr>
                                        <p:cTn id="102" dur="1" fill="hold">
                                          <p:stCondLst>
                                            <p:cond delay="0"/>
                                          </p:stCondLst>
                                        </p:cTn>
                                        <p:tgtEl>
                                          <p:spTgt spid="11267">
                                            <p:txEl>
                                              <p:pRg st="12" end="12"/>
                                            </p:txEl>
                                          </p:spTgt>
                                        </p:tgtEl>
                                        <p:attrNameLst>
                                          <p:attrName>style.visibility</p:attrName>
                                        </p:attrNameLst>
                                      </p:cBhvr>
                                      <p:to>
                                        <p:strVal val="visible"/>
                                      </p:to>
                                    </p:set>
                                    <p:animEffect transition="in" filter="fade">
                                      <p:cBhvr>
                                        <p:cTn id="103" dur="1000"/>
                                        <p:tgtEl>
                                          <p:spTgt spid="11267">
                                            <p:txEl>
                                              <p:pRg st="12" end="12"/>
                                            </p:txEl>
                                          </p:spTgt>
                                        </p:tgtEl>
                                      </p:cBhvr>
                                    </p:animEffect>
                                    <p:anim calcmode="lin" valueType="num">
                                      <p:cBhvr>
                                        <p:cTn id="104" dur="1000" fill="hold"/>
                                        <p:tgtEl>
                                          <p:spTgt spid="11267">
                                            <p:txEl>
                                              <p:pRg st="12" end="12"/>
                                            </p:txEl>
                                          </p:spTgt>
                                        </p:tgtEl>
                                        <p:attrNameLst>
                                          <p:attrName>ppt_x</p:attrName>
                                        </p:attrNameLst>
                                      </p:cBhvr>
                                      <p:tavLst>
                                        <p:tav tm="0">
                                          <p:val>
                                            <p:strVal val="#ppt_x"/>
                                          </p:val>
                                        </p:tav>
                                        <p:tav tm="100000">
                                          <p:val>
                                            <p:strVal val="#ppt_x"/>
                                          </p:val>
                                        </p:tav>
                                      </p:tavLst>
                                    </p:anim>
                                    <p:anim calcmode="lin" valueType="num">
                                      <p:cBhvr>
                                        <p:cTn id="105" dur="898" decel="100000" fill="hold"/>
                                        <p:tgtEl>
                                          <p:spTgt spid="11267">
                                            <p:txEl>
                                              <p:pRg st="12" end="12"/>
                                            </p:txEl>
                                          </p:spTgt>
                                        </p:tgtEl>
                                        <p:attrNameLst>
                                          <p:attrName>ppt_y</p:attrName>
                                        </p:attrNameLst>
                                      </p:cBhvr>
                                      <p:tavLst>
                                        <p:tav tm="0">
                                          <p:val>
                                            <p:strVal val="#ppt_y+1"/>
                                          </p:val>
                                        </p:tav>
                                        <p:tav tm="100000">
                                          <p:val>
                                            <p:strVal val="#ppt_y-.03"/>
                                          </p:val>
                                        </p:tav>
                                      </p:tavLst>
                                    </p:anim>
                                    <p:anim calcmode="lin" valueType="num">
                                      <p:cBhvr>
                                        <p:cTn id="106" dur="100" accel="100000" fill="hold">
                                          <p:stCondLst>
                                            <p:cond delay="898"/>
                                          </p:stCondLst>
                                        </p:cTn>
                                        <p:tgtEl>
                                          <p:spTgt spid="11267">
                                            <p:txEl>
                                              <p:pRg st="12" end="12"/>
                                            </p:txEl>
                                          </p:spTgt>
                                        </p:tgtEl>
                                        <p:attrNameLst>
                                          <p:attrName>ppt_y</p:attrName>
                                        </p:attrNameLst>
                                      </p:cBhvr>
                                      <p:tavLst>
                                        <p:tav tm="0">
                                          <p:val>
                                            <p:strVal val="#ppt_y-.03"/>
                                          </p:val>
                                        </p:tav>
                                        <p:tav tm="100000">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37" presetClass="entr" presetSubtype="0" fill="hold" grpId="0" nodeType="clickEffect">
                                  <p:stCondLst>
                                    <p:cond delay="0"/>
                                  </p:stCondLst>
                                  <p:childTnLst>
                                    <p:set>
                                      <p:cBhvr>
                                        <p:cTn id="110" dur="1" fill="hold">
                                          <p:stCondLst>
                                            <p:cond delay="0"/>
                                          </p:stCondLst>
                                        </p:cTn>
                                        <p:tgtEl>
                                          <p:spTgt spid="11267">
                                            <p:txEl>
                                              <p:pRg st="13" end="13"/>
                                            </p:txEl>
                                          </p:spTgt>
                                        </p:tgtEl>
                                        <p:attrNameLst>
                                          <p:attrName>style.visibility</p:attrName>
                                        </p:attrNameLst>
                                      </p:cBhvr>
                                      <p:to>
                                        <p:strVal val="visible"/>
                                      </p:to>
                                    </p:set>
                                    <p:animEffect transition="in" filter="fade">
                                      <p:cBhvr>
                                        <p:cTn id="111" dur="1000"/>
                                        <p:tgtEl>
                                          <p:spTgt spid="11267">
                                            <p:txEl>
                                              <p:pRg st="13" end="13"/>
                                            </p:txEl>
                                          </p:spTgt>
                                        </p:tgtEl>
                                      </p:cBhvr>
                                    </p:animEffect>
                                    <p:anim calcmode="lin" valueType="num">
                                      <p:cBhvr>
                                        <p:cTn id="112" dur="1000" fill="hold"/>
                                        <p:tgtEl>
                                          <p:spTgt spid="11267">
                                            <p:txEl>
                                              <p:pRg st="13" end="13"/>
                                            </p:txEl>
                                          </p:spTgt>
                                        </p:tgtEl>
                                        <p:attrNameLst>
                                          <p:attrName>ppt_x</p:attrName>
                                        </p:attrNameLst>
                                      </p:cBhvr>
                                      <p:tavLst>
                                        <p:tav tm="0">
                                          <p:val>
                                            <p:strVal val="#ppt_x"/>
                                          </p:val>
                                        </p:tav>
                                        <p:tav tm="100000">
                                          <p:val>
                                            <p:strVal val="#ppt_x"/>
                                          </p:val>
                                        </p:tav>
                                      </p:tavLst>
                                    </p:anim>
                                    <p:anim calcmode="lin" valueType="num">
                                      <p:cBhvr>
                                        <p:cTn id="113" dur="898" decel="100000" fill="hold"/>
                                        <p:tgtEl>
                                          <p:spTgt spid="11267">
                                            <p:txEl>
                                              <p:pRg st="13" end="13"/>
                                            </p:txEl>
                                          </p:spTgt>
                                        </p:tgtEl>
                                        <p:attrNameLst>
                                          <p:attrName>ppt_y</p:attrName>
                                        </p:attrNameLst>
                                      </p:cBhvr>
                                      <p:tavLst>
                                        <p:tav tm="0">
                                          <p:val>
                                            <p:strVal val="#ppt_y+1"/>
                                          </p:val>
                                        </p:tav>
                                        <p:tav tm="100000">
                                          <p:val>
                                            <p:strVal val="#ppt_y-.03"/>
                                          </p:val>
                                        </p:tav>
                                      </p:tavLst>
                                    </p:anim>
                                    <p:anim calcmode="lin" valueType="num">
                                      <p:cBhvr>
                                        <p:cTn id="114" dur="100" accel="100000" fill="hold">
                                          <p:stCondLst>
                                            <p:cond delay="898"/>
                                          </p:stCondLst>
                                        </p:cTn>
                                        <p:tgtEl>
                                          <p:spTgt spid="11267">
                                            <p:txEl>
                                              <p:pRg st="13" end="13"/>
                                            </p:txEl>
                                          </p:spTgt>
                                        </p:tgtEl>
                                        <p:attrNameLst>
                                          <p:attrName>ppt_y</p:attrName>
                                        </p:attrNameLst>
                                      </p:cBhvr>
                                      <p:tavLst>
                                        <p:tav tm="0">
                                          <p:val>
                                            <p:strVal val="#ppt_y-.03"/>
                                          </p:val>
                                        </p:tav>
                                        <p:tav tm="100000">
                                          <p:val>
                                            <p:strVal val="#ppt_y"/>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37" presetClass="entr" presetSubtype="0" fill="hold" grpId="0" nodeType="clickEffect">
                                  <p:stCondLst>
                                    <p:cond delay="0"/>
                                  </p:stCondLst>
                                  <p:childTnLst>
                                    <p:set>
                                      <p:cBhvr>
                                        <p:cTn id="118" dur="1" fill="hold">
                                          <p:stCondLst>
                                            <p:cond delay="0"/>
                                          </p:stCondLst>
                                        </p:cTn>
                                        <p:tgtEl>
                                          <p:spTgt spid="11267">
                                            <p:txEl>
                                              <p:pRg st="14" end="14"/>
                                            </p:txEl>
                                          </p:spTgt>
                                        </p:tgtEl>
                                        <p:attrNameLst>
                                          <p:attrName>style.visibility</p:attrName>
                                        </p:attrNameLst>
                                      </p:cBhvr>
                                      <p:to>
                                        <p:strVal val="visible"/>
                                      </p:to>
                                    </p:set>
                                    <p:animEffect transition="in" filter="fade">
                                      <p:cBhvr>
                                        <p:cTn id="119" dur="1000"/>
                                        <p:tgtEl>
                                          <p:spTgt spid="11267">
                                            <p:txEl>
                                              <p:pRg st="14" end="14"/>
                                            </p:txEl>
                                          </p:spTgt>
                                        </p:tgtEl>
                                      </p:cBhvr>
                                    </p:animEffect>
                                    <p:anim calcmode="lin" valueType="num">
                                      <p:cBhvr>
                                        <p:cTn id="120" dur="1000" fill="hold"/>
                                        <p:tgtEl>
                                          <p:spTgt spid="11267">
                                            <p:txEl>
                                              <p:pRg st="14" end="14"/>
                                            </p:txEl>
                                          </p:spTgt>
                                        </p:tgtEl>
                                        <p:attrNameLst>
                                          <p:attrName>ppt_x</p:attrName>
                                        </p:attrNameLst>
                                      </p:cBhvr>
                                      <p:tavLst>
                                        <p:tav tm="0">
                                          <p:val>
                                            <p:strVal val="#ppt_x"/>
                                          </p:val>
                                        </p:tav>
                                        <p:tav tm="100000">
                                          <p:val>
                                            <p:strVal val="#ppt_x"/>
                                          </p:val>
                                        </p:tav>
                                      </p:tavLst>
                                    </p:anim>
                                    <p:anim calcmode="lin" valueType="num">
                                      <p:cBhvr>
                                        <p:cTn id="121" dur="898" decel="100000" fill="hold"/>
                                        <p:tgtEl>
                                          <p:spTgt spid="11267">
                                            <p:txEl>
                                              <p:pRg st="14" end="14"/>
                                            </p:txEl>
                                          </p:spTgt>
                                        </p:tgtEl>
                                        <p:attrNameLst>
                                          <p:attrName>ppt_y</p:attrName>
                                        </p:attrNameLst>
                                      </p:cBhvr>
                                      <p:tavLst>
                                        <p:tav tm="0">
                                          <p:val>
                                            <p:strVal val="#ppt_y+1"/>
                                          </p:val>
                                        </p:tav>
                                        <p:tav tm="100000">
                                          <p:val>
                                            <p:strVal val="#ppt_y-.03"/>
                                          </p:val>
                                        </p:tav>
                                      </p:tavLst>
                                    </p:anim>
                                    <p:anim calcmode="lin" valueType="num">
                                      <p:cBhvr>
                                        <p:cTn id="122" dur="100" accel="100000" fill="hold">
                                          <p:stCondLst>
                                            <p:cond delay="898"/>
                                          </p:stCondLst>
                                        </p:cTn>
                                        <p:tgtEl>
                                          <p:spTgt spid="11267">
                                            <p:txEl>
                                              <p:pRg st="14" end="14"/>
                                            </p:txEl>
                                          </p:spTgt>
                                        </p:tgtEl>
                                        <p:attrNameLst>
                                          <p:attrName>ppt_y</p:attrName>
                                        </p:attrNameLst>
                                      </p:cBhvr>
                                      <p:tavLst>
                                        <p:tav tm="0">
                                          <p:val>
                                            <p:strVal val="#ppt_y-.03"/>
                                          </p:val>
                                        </p:tav>
                                        <p:tav tm="100000">
                                          <p:val>
                                            <p:strVal val="#ppt_y"/>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37" presetClass="entr" presetSubtype="0" fill="hold" grpId="0" nodeType="clickEffect">
                                  <p:stCondLst>
                                    <p:cond delay="0"/>
                                  </p:stCondLst>
                                  <p:childTnLst>
                                    <p:set>
                                      <p:cBhvr>
                                        <p:cTn id="126" dur="1" fill="hold">
                                          <p:stCondLst>
                                            <p:cond delay="0"/>
                                          </p:stCondLst>
                                        </p:cTn>
                                        <p:tgtEl>
                                          <p:spTgt spid="11267">
                                            <p:txEl>
                                              <p:pRg st="15" end="15"/>
                                            </p:txEl>
                                          </p:spTgt>
                                        </p:tgtEl>
                                        <p:attrNameLst>
                                          <p:attrName>style.visibility</p:attrName>
                                        </p:attrNameLst>
                                      </p:cBhvr>
                                      <p:to>
                                        <p:strVal val="visible"/>
                                      </p:to>
                                    </p:set>
                                    <p:animEffect transition="in" filter="fade">
                                      <p:cBhvr>
                                        <p:cTn id="127" dur="1000"/>
                                        <p:tgtEl>
                                          <p:spTgt spid="11267">
                                            <p:txEl>
                                              <p:pRg st="15" end="15"/>
                                            </p:txEl>
                                          </p:spTgt>
                                        </p:tgtEl>
                                      </p:cBhvr>
                                    </p:animEffect>
                                    <p:anim calcmode="lin" valueType="num">
                                      <p:cBhvr>
                                        <p:cTn id="128" dur="1000" fill="hold"/>
                                        <p:tgtEl>
                                          <p:spTgt spid="11267">
                                            <p:txEl>
                                              <p:pRg st="15" end="15"/>
                                            </p:txEl>
                                          </p:spTgt>
                                        </p:tgtEl>
                                        <p:attrNameLst>
                                          <p:attrName>ppt_x</p:attrName>
                                        </p:attrNameLst>
                                      </p:cBhvr>
                                      <p:tavLst>
                                        <p:tav tm="0">
                                          <p:val>
                                            <p:strVal val="#ppt_x"/>
                                          </p:val>
                                        </p:tav>
                                        <p:tav tm="100000">
                                          <p:val>
                                            <p:strVal val="#ppt_x"/>
                                          </p:val>
                                        </p:tav>
                                      </p:tavLst>
                                    </p:anim>
                                    <p:anim calcmode="lin" valueType="num">
                                      <p:cBhvr>
                                        <p:cTn id="129" dur="898" decel="100000" fill="hold"/>
                                        <p:tgtEl>
                                          <p:spTgt spid="11267">
                                            <p:txEl>
                                              <p:pRg st="15" end="15"/>
                                            </p:txEl>
                                          </p:spTgt>
                                        </p:tgtEl>
                                        <p:attrNameLst>
                                          <p:attrName>ppt_y</p:attrName>
                                        </p:attrNameLst>
                                      </p:cBhvr>
                                      <p:tavLst>
                                        <p:tav tm="0">
                                          <p:val>
                                            <p:strVal val="#ppt_y+1"/>
                                          </p:val>
                                        </p:tav>
                                        <p:tav tm="100000">
                                          <p:val>
                                            <p:strVal val="#ppt_y-.03"/>
                                          </p:val>
                                        </p:tav>
                                      </p:tavLst>
                                    </p:anim>
                                    <p:anim calcmode="lin" valueType="num">
                                      <p:cBhvr>
                                        <p:cTn id="130" dur="100" accel="100000" fill="hold">
                                          <p:stCondLst>
                                            <p:cond delay="898"/>
                                          </p:stCondLst>
                                        </p:cTn>
                                        <p:tgtEl>
                                          <p:spTgt spid="11267">
                                            <p:txEl>
                                              <p:pRg st="15" end="15"/>
                                            </p:txEl>
                                          </p:spTgt>
                                        </p:tgtEl>
                                        <p:attrNameLst>
                                          <p:attrName>ppt_y</p:attrName>
                                        </p:attrNameLst>
                                      </p:cBhvr>
                                      <p:tavLst>
                                        <p:tav tm="0">
                                          <p:val>
                                            <p:strVal val="#ppt_y-.03"/>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37" presetClass="entr" presetSubtype="0" fill="hold" grpId="0" nodeType="clickEffect">
                                  <p:stCondLst>
                                    <p:cond delay="0"/>
                                  </p:stCondLst>
                                  <p:childTnLst>
                                    <p:set>
                                      <p:cBhvr>
                                        <p:cTn id="134" dur="1" fill="hold">
                                          <p:stCondLst>
                                            <p:cond delay="0"/>
                                          </p:stCondLst>
                                        </p:cTn>
                                        <p:tgtEl>
                                          <p:spTgt spid="11267">
                                            <p:txEl>
                                              <p:pRg st="16" end="16"/>
                                            </p:txEl>
                                          </p:spTgt>
                                        </p:tgtEl>
                                        <p:attrNameLst>
                                          <p:attrName>style.visibility</p:attrName>
                                        </p:attrNameLst>
                                      </p:cBhvr>
                                      <p:to>
                                        <p:strVal val="visible"/>
                                      </p:to>
                                    </p:set>
                                    <p:animEffect transition="in" filter="fade">
                                      <p:cBhvr>
                                        <p:cTn id="135" dur="1000"/>
                                        <p:tgtEl>
                                          <p:spTgt spid="11267">
                                            <p:txEl>
                                              <p:pRg st="16" end="16"/>
                                            </p:txEl>
                                          </p:spTgt>
                                        </p:tgtEl>
                                      </p:cBhvr>
                                    </p:animEffect>
                                    <p:anim calcmode="lin" valueType="num">
                                      <p:cBhvr>
                                        <p:cTn id="136" dur="1000" fill="hold"/>
                                        <p:tgtEl>
                                          <p:spTgt spid="11267">
                                            <p:txEl>
                                              <p:pRg st="16" end="16"/>
                                            </p:txEl>
                                          </p:spTgt>
                                        </p:tgtEl>
                                        <p:attrNameLst>
                                          <p:attrName>ppt_x</p:attrName>
                                        </p:attrNameLst>
                                      </p:cBhvr>
                                      <p:tavLst>
                                        <p:tav tm="0">
                                          <p:val>
                                            <p:strVal val="#ppt_x"/>
                                          </p:val>
                                        </p:tav>
                                        <p:tav tm="100000">
                                          <p:val>
                                            <p:strVal val="#ppt_x"/>
                                          </p:val>
                                        </p:tav>
                                      </p:tavLst>
                                    </p:anim>
                                    <p:anim calcmode="lin" valueType="num">
                                      <p:cBhvr>
                                        <p:cTn id="137" dur="898" decel="100000" fill="hold"/>
                                        <p:tgtEl>
                                          <p:spTgt spid="11267">
                                            <p:txEl>
                                              <p:pRg st="16" end="16"/>
                                            </p:txEl>
                                          </p:spTgt>
                                        </p:tgtEl>
                                        <p:attrNameLst>
                                          <p:attrName>ppt_y</p:attrName>
                                        </p:attrNameLst>
                                      </p:cBhvr>
                                      <p:tavLst>
                                        <p:tav tm="0">
                                          <p:val>
                                            <p:strVal val="#ppt_y+1"/>
                                          </p:val>
                                        </p:tav>
                                        <p:tav tm="100000">
                                          <p:val>
                                            <p:strVal val="#ppt_y-.03"/>
                                          </p:val>
                                        </p:tav>
                                      </p:tavLst>
                                    </p:anim>
                                    <p:anim calcmode="lin" valueType="num">
                                      <p:cBhvr>
                                        <p:cTn id="138" dur="100" accel="100000" fill="hold">
                                          <p:stCondLst>
                                            <p:cond delay="898"/>
                                          </p:stCondLst>
                                        </p:cTn>
                                        <p:tgtEl>
                                          <p:spTgt spid="11267">
                                            <p:txEl>
                                              <p:pRg st="16" end="16"/>
                                            </p:txEl>
                                          </p:spTgt>
                                        </p:tgtEl>
                                        <p:attrNameLst>
                                          <p:attrName>ppt_y</p:attrName>
                                        </p:attrNameLst>
                                      </p:cBhvr>
                                      <p:tavLst>
                                        <p:tav tm="0">
                                          <p:val>
                                            <p:strVal val="#ppt_y-.03"/>
                                          </p:val>
                                        </p:tav>
                                        <p:tav tm="100000">
                                          <p:val>
                                            <p:strVal val="#ppt_y"/>
                                          </p:val>
                                        </p:tav>
                                      </p:tavLst>
                                    </p:anim>
                                  </p:childTnLst>
                                </p:cTn>
                              </p:par>
                            </p:childTnLst>
                          </p:cTn>
                        </p:par>
                      </p:childTnLst>
                    </p:cTn>
                  </p:par>
                  <p:par>
                    <p:cTn id="139" fill="hold" nodeType="clickPar">
                      <p:stCondLst>
                        <p:cond delay="indefinite"/>
                      </p:stCondLst>
                      <p:childTnLst>
                        <p:par>
                          <p:cTn id="140" fill="hold" nodeType="withGroup">
                            <p:stCondLst>
                              <p:cond delay="0"/>
                            </p:stCondLst>
                            <p:childTnLst>
                              <p:par>
                                <p:cTn id="141" presetID="37" presetClass="entr" presetSubtype="0" fill="hold" grpId="0" nodeType="clickEffect">
                                  <p:stCondLst>
                                    <p:cond delay="0"/>
                                  </p:stCondLst>
                                  <p:childTnLst>
                                    <p:set>
                                      <p:cBhvr>
                                        <p:cTn id="142" dur="1" fill="hold">
                                          <p:stCondLst>
                                            <p:cond delay="0"/>
                                          </p:stCondLst>
                                        </p:cTn>
                                        <p:tgtEl>
                                          <p:spTgt spid="11267">
                                            <p:txEl>
                                              <p:pRg st="17" end="17"/>
                                            </p:txEl>
                                          </p:spTgt>
                                        </p:tgtEl>
                                        <p:attrNameLst>
                                          <p:attrName>style.visibility</p:attrName>
                                        </p:attrNameLst>
                                      </p:cBhvr>
                                      <p:to>
                                        <p:strVal val="visible"/>
                                      </p:to>
                                    </p:set>
                                    <p:animEffect transition="in" filter="fade">
                                      <p:cBhvr>
                                        <p:cTn id="143" dur="1000"/>
                                        <p:tgtEl>
                                          <p:spTgt spid="11267">
                                            <p:txEl>
                                              <p:pRg st="17" end="17"/>
                                            </p:txEl>
                                          </p:spTgt>
                                        </p:tgtEl>
                                      </p:cBhvr>
                                    </p:animEffect>
                                    <p:anim calcmode="lin" valueType="num">
                                      <p:cBhvr>
                                        <p:cTn id="144" dur="1000" fill="hold"/>
                                        <p:tgtEl>
                                          <p:spTgt spid="11267">
                                            <p:txEl>
                                              <p:pRg st="17" end="17"/>
                                            </p:txEl>
                                          </p:spTgt>
                                        </p:tgtEl>
                                        <p:attrNameLst>
                                          <p:attrName>ppt_x</p:attrName>
                                        </p:attrNameLst>
                                      </p:cBhvr>
                                      <p:tavLst>
                                        <p:tav tm="0">
                                          <p:val>
                                            <p:strVal val="#ppt_x"/>
                                          </p:val>
                                        </p:tav>
                                        <p:tav tm="100000">
                                          <p:val>
                                            <p:strVal val="#ppt_x"/>
                                          </p:val>
                                        </p:tav>
                                      </p:tavLst>
                                    </p:anim>
                                    <p:anim calcmode="lin" valueType="num">
                                      <p:cBhvr>
                                        <p:cTn id="145" dur="898" decel="100000" fill="hold"/>
                                        <p:tgtEl>
                                          <p:spTgt spid="11267">
                                            <p:txEl>
                                              <p:pRg st="17" end="17"/>
                                            </p:txEl>
                                          </p:spTgt>
                                        </p:tgtEl>
                                        <p:attrNameLst>
                                          <p:attrName>ppt_y</p:attrName>
                                        </p:attrNameLst>
                                      </p:cBhvr>
                                      <p:tavLst>
                                        <p:tav tm="0">
                                          <p:val>
                                            <p:strVal val="#ppt_y+1"/>
                                          </p:val>
                                        </p:tav>
                                        <p:tav tm="100000">
                                          <p:val>
                                            <p:strVal val="#ppt_y-.03"/>
                                          </p:val>
                                        </p:tav>
                                      </p:tavLst>
                                    </p:anim>
                                    <p:anim calcmode="lin" valueType="num">
                                      <p:cBhvr>
                                        <p:cTn id="146" dur="100" accel="100000" fill="hold">
                                          <p:stCondLst>
                                            <p:cond delay="898"/>
                                          </p:stCondLst>
                                        </p:cTn>
                                        <p:tgtEl>
                                          <p:spTgt spid="11267">
                                            <p:txEl>
                                              <p:pRg st="17" end="17"/>
                                            </p:txEl>
                                          </p:spTgt>
                                        </p:tgtEl>
                                        <p:attrNameLst>
                                          <p:attrName>ppt_y</p:attrName>
                                        </p:attrNameLst>
                                      </p:cBhvr>
                                      <p:tavLst>
                                        <p:tav tm="0">
                                          <p:val>
                                            <p:strVal val="#ppt_y-.03"/>
                                          </p:val>
                                        </p:tav>
                                        <p:tav tm="100000">
                                          <p:val>
                                            <p:strVal val="#ppt_y"/>
                                          </p:val>
                                        </p:tav>
                                      </p:tavLst>
                                    </p:anim>
                                  </p:childTnLst>
                                </p:cTn>
                              </p:par>
                            </p:childTnLst>
                          </p:cTn>
                        </p:par>
                      </p:childTnLst>
                    </p:cTn>
                  </p:par>
                  <p:par>
                    <p:cTn id="147" fill="hold" nodeType="clickPar">
                      <p:stCondLst>
                        <p:cond delay="indefinite"/>
                      </p:stCondLst>
                      <p:childTnLst>
                        <p:par>
                          <p:cTn id="148" fill="hold" nodeType="withGroup">
                            <p:stCondLst>
                              <p:cond delay="0"/>
                            </p:stCondLst>
                            <p:childTnLst>
                              <p:par>
                                <p:cTn id="149" presetID="37" presetClass="entr" presetSubtype="0" fill="hold" grpId="0" nodeType="clickEffect">
                                  <p:stCondLst>
                                    <p:cond delay="0"/>
                                  </p:stCondLst>
                                  <p:childTnLst>
                                    <p:set>
                                      <p:cBhvr>
                                        <p:cTn id="150" dur="1" fill="hold">
                                          <p:stCondLst>
                                            <p:cond delay="0"/>
                                          </p:stCondLst>
                                        </p:cTn>
                                        <p:tgtEl>
                                          <p:spTgt spid="11267">
                                            <p:txEl>
                                              <p:pRg st="18" end="18"/>
                                            </p:txEl>
                                          </p:spTgt>
                                        </p:tgtEl>
                                        <p:attrNameLst>
                                          <p:attrName>style.visibility</p:attrName>
                                        </p:attrNameLst>
                                      </p:cBhvr>
                                      <p:to>
                                        <p:strVal val="visible"/>
                                      </p:to>
                                    </p:set>
                                    <p:animEffect transition="in" filter="fade">
                                      <p:cBhvr>
                                        <p:cTn id="151" dur="1000"/>
                                        <p:tgtEl>
                                          <p:spTgt spid="11267">
                                            <p:txEl>
                                              <p:pRg st="18" end="18"/>
                                            </p:txEl>
                                          </p:spTgt>
                                        </p:tgtEl>
                                      </p:cBhvr>
                                    </p:animEffect>
                                    <p:anim calcmode="lin" valueType="num">
                                      <p:cBhvr>
                                        <p:cTn id="152" dur="1000" fill="hold"/>
                                        <p:tgtEl>
                                          <p:spTgt spid="11267">
                                            <p:txEl>
                                              <p:pRg st="18" end="18"/>
                                            </p:txEl>
                                          </p:spTgt>
                                        </p:tgtEl>
                                        <p:attrNameLst>
                                          <p:attrName>ppt_x</p:attrName>
                                        </p:attrNameLst>
                                      </p:cBhvr>
                                      <p:tavLst>
                                        <p:tav tm="0">
                                          <p:val>
                                            <p:strVal val="#ppt_x"/>
                                          </p:val>
                                        </p:tav>
                                        <p:tav tm="100000">
                                          <p:val>
                                            <p:strVal val="#ppt_x"/>
                                          </p:val>
                                        </p:tav>
                                      </p:tavLst>
                                    </p:anim>
                                    <p:anim calcmode="lin" valueType="num">
                                      <p:cBhvr>
                                        <p:cTn id="153" dur="898" decel="100000" fill="hold"/>
                                        <p:tgtEl>
                                          <p:spTgt spid="11267">
                                            <p:txEl>
                                              <p:pRg st="18" end="18"/>
                                            </p:txEl>
                                          </p:spTgt>
                                        </p:tgtEl>
                                        <p:attrNameLst>
                                          <p:attrName>ppt_y</p:attrName>
                                        </p:attrNameLst>
                                      </p:cBhvr>
                                      <p:tavLst>
                                        <p:tav tm="0">
                                          <p:val>
                                            <p:strVal val="#ppt_y+1"/>
                                          </p:val>
                                        </p:tav>
                                        <p:tav tm="100000">
                                          <p:val>
                                            <p:strVal val="#ppt_y-.03"/>
                                          </p:val>
                                        </p:tav>
                                      </p:tavLst>
                                    </p:anim>
                                    <p:anim calcmode="lin" valueType="num">
                                      <p:cBhvr>
                                        <p:cTn id="154" dur="100" accel="100000" fill="hold">
                                          <p:stCondLst>
                                            <p:cond delay="898"/>
                                          </p:stCondLst>
                                        </p:cTn>
                                        <p:tgtEl>
                                          <p:spTgt spid="11267">
                                            <p:txEl>
                                              <p:pRg st="18" end="18"/>
                                            </p:txEl>
                                          </p:spTgt>
                                        </p:tgtEl>
                                        <p:attrNameLst>
                                          <p:attrName>ppt_y</p:attrName>
                                        </p:attrNameLst>
                                      </p:cBhvr>
                                      <p:tavLst>
                                        <p:tav tm="0">
                                          <p:val>
                                            <p:strVal val="#ppt_y-.03"/>
                                          </p:val>
                                        </p:tav>
                                        <p:tav tm="100000">
                                          <p:val>
                                            <p:strVal val="#ppt_y"/>
                                          </p:val>
                                        </p:tav>
                                      </p:tavLst>
                                    </p:anim>
                                  </p:childTnLst>
                                </p:cTn>
                              </p:par>
                            </p:childTnLst>
                          </p:cTn>
                        </p:par>
                      </p:childTnLst>
                    </p:cTn>
                  </p:par>
                  <p:par>
                    <p:cTn id="155" fill="hold" nodeType="clickPar">
                      <p:stCondLst>
                        <p:cond delay="indefinite"/>
                      </p:stCondLst>
                      <p:childTnLst>
                        <p:par>
                          <p:cTn id="156" fill="hold" nodeType="withGroup">
                            <p:stCondLst>
                              <p:cond delay="0"/>
                            </p:stCondLst>
                            <p:childTnLst>
                              <p:par>
                                <p:cTn id="157" presetID="37" presetClass="entr" presetSubtype="0" fill="hold" grpId="0" nodeType="clickEffect">
                                  <p:stCondLst>
                                    <p:cond delay="0"/>
                                  </p:stCondLst>
                                  <p:childTnLst>
                                    <p:set>
                                      <p:cBhvr>
                                        <p:cTn id="158" dur="1" fill="hold">
                                          <p:stCondLst>
                                            <p:cond delay="0"/>
                                          </p:stCondLst>
                                        </p:cTn>
                                        <p:tgtEl>
                                          <p:spTgt spid="11267">
                                            <p:txEl>
                                              <p:pRg st="19" end="19"/>
                                            </p:txEl>
                                          </p:spTgt>
                                        </p:tgtEl>
                                        <p:attrNameLst>
                                          <p:attrName>style.visibility</p:attrName>
                                        </p:attrNameLst>
                                      </p:cBhvr>
                                      <p:to>
                                        <p:strVal val="visible"/>
                                      </p:to>
                                    </p:set>
                                    <p:animEffect transition="in" filter="fade">
                                      <p:cBhvr>
                                        <p:cTn id="159" dur="1000"/>
                                        <p:tgtEl>
                                          <p:spTgt spid="11267">
                                            <p:txEl>
                                              <p:pRg st="19" end="19"/>
                                            </p:txEl>
                                          </p:spTgt>
                                        </p:tgtEl>
                                      </p:cBhvr>
                                    </p:animEffect>
                                    <p:anim calcmode="lin" valueType="num">
                                      <p:cBhvr>
                                        <p:cTn id="160" dur="1000" fill="hold"/>
                                        <p:tgtEl>
                                          <p:spTgt spid="11267">
                                            <p:txEl>
                                              <p:pRg st="19" end="19"/>
                                            </p:txEl>
                                          </p:spTgt>
                                        </p:tgtEl>
                                        <p:attrNameLst>
                                          <p:attrName>ppt_x</p:attrName>
                                        </p:attrNameLst>
                                      </p:cBhvr>
                                      <p:tavLst>
                                        <p:tav tm="0">
                                          <p:val>
                                            <p:strVal val="#ppt_x"/>
                                          </p:val>
                                        </p:tav>
                                        <p:tav tm="100000">
                                          <p:val>
                                            <p:strVal val="#ppt_x"/>
                                          </p:val>
                                        </p:tav>
                                      </p:tavLst>
                                    </p:anim>
                                    <p:anim calcmode="lin" valueType="num">
                                      <p:cBhvr>
                                        <p:cTn id="161" dur="898" decel="100000" fill="hold"/>
                                        <p:tgtEl>
                                          <p:spTgt spid="11267">
                                            <p:txEl>
                                              <p:pRg st="19" end="19"/>
                                            </p:txEl>
                                          </p:spTgt>
                                        </p:tgtEl>
                                        <p:attrNameLst>
                                          <p:attrName>ppt_y</p:attrName>
                                        </p:attrNameLst>
                                      </p:cBhvr>
                                      <p:tavLst>
                                        <p:tav tm="0">
                                          <p:val>
                                            <p:strVal val="#ppt_y+1"/>
                                          </p:val>
                                        </p:tav>
                                        <p:tav tm="100000">
                                          <p:val>
                                            <p:strVal val="#ppt_y-.03"/>
                                          </p:val>
                                        </p:tav>
                                      </p:tavLst>
                                    </p:anim>
                                    <p:anim calcmode="lin" valueType="num">
                                      <p:cBhvr>
                                        <p:cTn id="162" dur="100" accel="100000" fill="hold">
                                          <p:stCondLst>
                                            <p:cond delay="898"/>
                                          </p:stCondLst>
                                        </p:cTn>
                                        <p:tgtEl>
                                          <p:spTgt spid="11267">
                                            <p:txEl>
                                              <p:pRg st="19" end="19"/>
                                            </p:txEl>
                                          </p:spTgt>
                                        </p:tgtEl>
                                        <p:attrNameLst>
                                          <p:attrName>ppt_y</p:attrName>
                                        </p:attrNameLst>
                                      </p:cBhvr>
                                      <p:tavLst>
                                        <p:tav tm="0">
                                          <p:val>
                                            <p:strVal val="#ppt_y-.03"/>
                                          </p:val>
                                        </p:tav>
                                        <p:tav tm="100000">
                                          <p:val>
                                            <p:strVal val="#ppt_y"/>
                                          </p:val>
                                        </p:tav>
                                      </p:tavLst>
                                    </p:anim>
                                  </p:childTnLst>
                                </p:cTn>
                              </p:par>
                            </p:childTnLst>
                          </p:cTn>
                        </p:par>
                      </p:childTnLst>
                    </p:cTn>
                  </p:par>
                  <p:par>
                    <p:cTn id="163" fill="hold" nodeType="clickPar">
                      <p:stCondLst>
                        <p:cond delay="indefinite"/>
                      </p:stCondLst>
                      <p:childTnLst>
                        <p:par>
                          <p:cTn id="164" fill="hold" nodeType="withGroup">
                            <p:stCondLst>
                              <p:cond delay="0"/>
                            </p:stCondLst>
                            <p:childTnLst>
                              <p:par>
                                <p:cTn id="165" presetID="37" presetClass="entr" presetSubtype="0" fill="hold" grpId="0" nodeType="clickEffect">
                                  <p:stCondLst>
                                    <p:cond delay="0"/>
                                  </p:stCondLst>
                                  <p:childTnLst>
                                    <p:set>
                                      <p:cBhvr>
                                        <p:cTn id="166" dur="1" fill="hold">
                                          <p:stCondLst>
                                            <p:cond delay="0"/>
                                          </p:stCondLst>
                                        </p:cTn>
                                        <p:tgtEl>
                                          <p:spTgt spid="11267">
                                            <p:txEl>
                                              <p:pRg st="20" end="20"/>
                                            </p:txEl>
                                          </p:spTgt>
                                        </p:tgtEl>
                                        <p:attrNameLst>
                                          <p:attrName>style.visibility</p:attrName>
                                        </p:attrNameLst>
                                      </p:cBhvr>
                                      <p:to>
                                        <p:strVal val="visible"/>
                                      </p:to>
                                    </p:set>
                                    <p:animEffect transition="in" filter="fade">
                                      <p:cBhvr>
                                        <p:cTn id="167" dur="1000"/>
                                        <p:tgtEl>
                                          <p:spTgt spid="11267">
                                            <p:txEl>
                                              <p:pRg st="20" end="20"/>
                                            </p:txEl>
                                          </p:spTgt>
                                        </p:tgtEl>
                                      </p:cBhvr>
                                    </p:animEffect>
                                    <p:anim calcmode="lin" valueType="num">
                                      <p:cBhvr>
                                        <p:cTn id="168" dur="1000" fill="hold"/>
                                        <p:tgtEl>
                                          <p:spTgt spid="11267">
                                            <p:txEl>
                                              <p:pRg st="20" end="20"/>
                                            </p:txEl>
                                          </p:spTgt>
                                        </p:tgtEl>
                                        <p:attrNameLst>
                                          <p:attrName>ppt_x</p:attrName>
                                        </p:attrNameLst>
                                      </p:cBhvr>
                                      <p:tavLst>
                                        <p:tav tm="0">
                                          <p:val>
                                            <p:strVal val="#ppt_x"/>
                                          </p:val>
                                        </p:tav>
                                        <p:tav tm="100000">
                                          <p:val>
                                            <p:strVal val="#ppt_x"/>
                                          </p:val>
                                        </p:tav>
                                      </p:tavLst>
                                    </p:anim>
                                    <p:anim calcmode="lin" valueType="num">
                                      <p:cBhvr>
                                        <p:cTn id="169" dur="898" decel="100000" fill="hold"/>
                                        <p:tgtEl>
                                          <p:spTgt spid="11267">
                                            <p:txEl>
                                              <p:pRg st="20" end="20"/>
                                            </p:txEl>
                                          </p:spTgt>
                                        </p:tgtEl>
                                        <p:attrNameLst>
                                          <p:attrName>ppt_y</p:attrName>
                                        </p:attrNameLst>
                                      </p:cBhvr>
                                      <p:tavLst>
                                        <p:tav tm="0">
                                          <p:val>
                                            <p:strVal val="#ppt_y+1"/>
                                          </p:val>
                                        </p:tav>
                                        <p:tav tm="100000">
                                          <p:val>
                                            <p:strVal val="#ppt_y-.03"/>
                                          </p:val>
                                        </p:tav>
                                      </p:tavLst>
                                    </p:anim>
                                    <p:anim calcmode="lin" valueType="num">
                                      <p:cBhvr>
                                        <p:cTn id="170" dur="100" accel="100000" fill="hold">
                                          <p:stCondLst>
                                            <p:cond delay="898"/>
                                          </p:stCondLst>
                                        </p:cTn>
                                        <p:tgtEl>
                                          <p:spTgt spid="11267">
                                            <p:txEl>
                                              <p:pRg st="20" end="2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p:txBody>
          <a:bodyPr>
            <a:normAutofit/>
          </a:bodyPr>
          <a:lstStyle/>
          <a:p>
            <a:pPr algn="ctr" eaLnBrk="1" hangingPunct="1"/>
            <a:r>
              <a:rPr lang="hu-HU" altLang="sk-SK" sz="2200" b="1" dirty="0" err="1" smtClean="0"/>
              <a:t>Slovotvorná</a:t>
            </a:r>
            <a:r>
              <a:rPr lang="hu-HU" altLang="sk-SK" sz="2200" b="1" dirty="0" smtClean="0"/>
              <a:t> </a:t>
            </a:r>
            <a:r>
              <a:rPr lang="hu-HU" altLang="sk-SK" sz="2200" b="1" dirty="0" err="1"/>
              <a:t>demotivácia</a:t>
            </a:r>
            <a:r>
              <a:rPr lang="hu-HU" altLang="sk-SK" sz="2200" b="1" dirty="0"/>
              <a:t> </a:t>
            </a:r>
            <a:r>
              <a:rPr lang="hu-HU" altLang="sk-SK" sz="2200" b="1" dirty="0" err="1"/>
              <a:t>germanizmov</a:t>
            </a:r>
            <a:endParaRPr lang="hu-HU" altLang="sk-SK" sz="2200" b="1" dirty="0"/>
          </a:p>
        </p:txBody>
      </p:sp>
      <p:sp>
        <p:nvSpPr>
          <p:cNvPr id="11267" name="Rectangle 3"/>
          <p:cNvSpPr>
            <a:spLocks noGrp="1" noChangeArrowheads="1"/>
          </p:cNvSpPr>
          <p:nvPr>
            <p:ph type="body" sz="half" idx="1"/>
          </p:nvPr>
        </p:nvSpPr>
        <p:spPr>
          <a:xfrm>
            <a:off x="1607744" y="1563075"/>
            <a:ext cx="4213634" cy="4351338"/>
          </a:xfrm>
        </p:spPr>
        <p:txBody>
          <a:bodyPr>
            <a:normAutofit lnSpcReduction="10000"/>
          </a:bodyPr>
          <a:lstStyle/>
          <a:p>
            <a:pPr eaLnBrk="1" hangingPunct="1">
              <a:lnSpc>
                <a:spcPct val="80000"/>
              </a:lnSpc>
            </a:pPr>
            <a:r>
              <a:rPr lang="hu-HU" altLang="sk-SK" sz="2000" i="1" dirty="0"/>
              <a:t>Berg|</a:t>
            </a:r>
            <a:r>
              <a:rPr lang="hu-HU" altLang="sk-SK" sz="2000" i="1" dirty="0" err="1"/>
              <a:t>ordnung</a:t>
            </a:r>
            <a:r>
              <a:rPr lang="hu-HU" altLang="sk-SK" sz="2000" dirty="0"/>
              <a:t> &gt; </a:t>
            </a:r>
            <a:r>
              <a:rPr lang="hu-HU" altLang="sk-SK" sz="2000" i="1" dirty="0" err="1"/>
              <a:t>pergordnunk</a:t>
            </a:r>
            <a:r>
              <a:rPr lang="hu-HU" altLang="sk-SK" sz="2000" i="1" dirty="0"/>
              <a:t> </a:t>
            </a:r>
          </a:p>
          <a:p>
            <a:pPr eaLnBrk="1" hangingPunct="1">
              <a:lnSpc>
                <a:spcPct val="80000"/>
              </a:lnSpc>
            </a:pPr>
            <a:r>
              <a:rPr lang="hu-HU" altLang="sk-SK" sz="2000" i="1" dirty="0"/>
              <a:t>Burger|</a:t>
            </a:r>
            <a:r>
              <a:rPr lang="hu-HU" altLang="sk-SK" sz="2000" i="1" dirty="0" err="1"/>
              <a:t>majster</a:t>
            </a:r>
            <a:r>
              <a:rPr lang="hu-HU" altLang="sk-SK" sz="2000" i="1" dirty="0"/>
              <a:t> &gt; </a:t>
            </a:r>
            <a:r>
              <a:rPr lang="hu-HU" altLang="sk-SK" sz="2000" i="1" dirty="0" err="1"/>
              <a:t>burg</a:t>
            </a:r>
            <a:r>
              <a:rPr lang="hu-HU" altLang="sk-SK" sz="2000" dirty="0" err="1"/>
              <a:t>Ø</a:t>
            </a:r>
            <a:r>
              <a:rPr lang="hu-HU" altLang="sk-SK" sz="2000" i="1" dirty="0" err="1"/>
              <a:t>majster</a:t>
            </a:r>
            <a:endParaRPr lang="hu-HU" altLang="sk-SK" sz="2000" i="1" dirty="0"/>
          </a:p>
          <a:p>
            <a:pPr eaLnBrk="1" hangingPunct="1">
              <a:lnSpc>
                <a:spcPct val="80000"/>
              </a:lnSpc>
            </a:pPr>
            <a:r>
              <a:rPr lang="hu-HU" altLang="sk-SK" sz="2000" i="1" dirty="0"/>
              <a:t>Frei|</a:t>
            </a:r>
            <a:r>
              <a:rPr lang="hu-HU" altLang="sk-SK" sz="2000" i="1" dirty="0" err="1"/>
              <a:t>maurer</a:t>
            </a:r>
            <a:r>
              <a:rPr lang="hu-HU" altLang="sk-SK" sz="2000" i="1" dirty="0"/>
              <a:t> &gt; </a:t>
            </a:r>
            <a:r>
              <a:rPr lang="hu-HU" altLang="sk-SK" sz="2000" i="1" dirty="0" err="1"/>
              <a:t>frejmaurer</a:t>
            </a:r>
            <a:endParaRPr lang="hu-HU" altLang="sk-SK" sz="2000" i="1" dirty="0"/>
          </a:p>
          <a:p>
            <a:pPr eaLnBrk="1" hangingPunct="1">
              <a:lnSpc>
                <a:spcPct val="80000"/>
              </a:lnSpc>
            </a:pPr>
            <a:r>
              <a:rPr lang="hu-HU" altLang="sk-SK" sz="2000" i="1" dirty="0"/>
              <a:t>Fuchs|</a:t>
            </a:r>
            <a:r>
              <a:rPr lang="hu-HU" altLang="sk-SK" sz="2000" i="1" dirty="0" err="1"/>
              <a:t>schwanz</a:t>
            </a:r>
            <a:r>
              <a:rPr lang="hu-HU" altLang="sk-SK" sz="2000" i="1" dirty="0"/>
              <a:t> &gt; </a:t>
            </a:r>
            <a:r>
              <a:rPr lang="hu-HU" altLang="sk-SK" sz="2000" i="1" dirty="0" err="1"/>
              <a:t>fuksšvancka</a:t>
            </a:r>
            <a:endParaRPr lang="hu-HU" altLang="sk-SK" sz="2000" i="1" dirty="0"/>
          </a:p>
          <a:p>
            <a:pPr eaLnBrk="1" hangingPunct="1">
              <a:lnSpc>
                <a:spcPct val="80000"/>
              </a:lnSpc>
            </a:pPr>
            <a:r>
              <a:rPr lang="hu-HU" altLang="sk-SK" sz="2000" i="1" dirty="0" err="1"/>
              <a:t>gleich</a:t>
            </a:r>
            <a:r>
              <a:rPr lang="hu-HU" altLang="sk-SK" sz="2000" i="1" dirty="0"/>
              <a:t>|</a:t>
            </a:r>
            <a:r>
              <a:rPr lang="hu-HU" altLang="sk-SK" sz="2000" i="1" dirty="0" err="1"/>
              <a:t>schalten</a:t>
            </a:r>
            <a:r>
              <a:rPr lang="hu-HU" altLang="sk-SK" sz="2000" i="1" dirty="0"/>
              <a:t> &gt; </a:t>
            </a:r>
            <a:r>
              <a:rPr lang="hu-HU" altLang="sk-SK" sz="2000" i="1" dirty="0" err="1"/>
              <a:t>glajchšaltovať</a:t>
            </a:r>
            <a:endParaRPr lang="hu-HU" altLang="sk-SK" sz="2000" i="1" dirty="0"/>
          </a:p>
          <a:p>
            <a:pPr eaLnBrk="1" hangingPunct="1">
              <a:lnSpc>
                <a:spcPct val="80000"/>
              </a:lnSpc>
            </a:pPr>
            <a:r>
              <a:rPr lang="hu-HU" altLang="sk-SK" sz="2000" i="1" dirty="0"/>
              <a:t>Hals|</a:t>
            </a:r>
            <a:r>
              <a:rPr lang="hu-HU" altLang="sk-SK" sz="2000" i="1" dirty="0" err="1"/>
              <a:t>tuch</a:t>
            </a:r>
            <a:r>
              <a:rPr lang="hu-HU" altLang="sk-SK" sz="2000" i="1" dirty="0"/>
              <a:t> &gt; </a:t>
            </a:r>
            <a:r>
              <a:rPr lang="hu-HU" altLang="sk-SK" sz="2000" i="1" dirty="0" err="1"/>
              <a:t>halstuch</a:t>
            </a:r>
            <a:endParaRPr lang="hu-HU" altLang="sk-SK" sz="2000" i="1" dirty="0"/>
          </a:p>
          <a:p>
            <a:pPr eaLnBrk="1" hangingPunct="1">
              <a:lnSpc>
                <a:spcPct val="80000"/>
              </a:lnSpc>
            </a:pPr>
            <a:r>
              <a:rPr lang="hu-HU" altLang="sk-SK" sz="2000" i="1" dirty="0" err="1"/>
              <a:t>jār</a:t>
            </a:r>
            <a:r>
              <a:rPr lang="hu-HU" altLang="sk-SK" sz="2000" i="1" dirty="0"/>
              <a:t>|market &gt; </a:t>
            </a:r>
            <a:r>
              <a:rPr lang="hu-HU" altLang="sk-SK" sz="2000" i="1" dirty="0" err="1"/>
              <a:t>jarmok</a:t>
            </a:r>
            <a:endParaRPr lang="hu-HU" altLang="sk-SK" sz="2000" i="1" dirty="0"/>
          </a:p>
          <a:p>
            <a:pPr eaLnBrk="1" hangingPunct="1">
              <a:lnSpc>
                <a:spcPct val="80000"/>
              </a:lnSpc>
            </a:pPr>
            <a:r>
              <a:rPr lang="hu-HU" altLang="sk-SK" sz="2000" i="1" dirty="0"/>
              <a:t>Ketten|</a:t>
            </a:r>
            <a:r>
              <a:rPr lang="hu-HU" altLang="sk-SK" sz="2000" i="1" dirty="0" err="1"/>
              <a:t>händler</a:t>
            </a:r>
            <a:r>
              <a:rPr lang="hu-HU" altLang="sk-SK" sz="2000" i="1" dirty="0"/>
              <a:t> &gt; </a:t>
            </a:r>
            <a:r>
              <a:rPr lang="hu-HU" altLang="sk-SK" sz="2000" i="1" dirty="0" err="1"/>
              <a:t>keť</a:t>
            </a:r>
            <a:r>
              <a:rPr lang="hu-HU" altLang="sk-SK" sz="2000" i="1" u="sng" dirty="0" err="1"/>
              <a:t>as</a:t>
            </a:r>
            <a:endParaRPr lang="hu-HU" altLang="sk-SK" sz="2000" i="1" dirty="0"/>
          </a:p>
          <a:p>
            <a:pPr eaLnBrk="1" hangingPunct="1">
              <a:lnSpc>
                <a:spcPct val="80000"/>
              </a:lnSpc>
            </a:pPr>
            <a:r>
              <a:rPr lang="hu-HU" altLang="sk-SK" sz="2000" i="1" dirty="0"/>
              <a:t>Kund|</a:t>
            </a:r>
            <a:r>
              <a:rPr lang="hu-HU" altLang="sk-SK" sz="2000" i="1" dirty="0" err="1"/>
              <a:t>schaft</a:t>
            </a:r>
            <a:r>
              <a:rPr lang="hu-HU" altLang="sk-SK" sz="2000" i="1" dirty="0"/>
              <a:t> &gt; </a:t>
            </a:r>
            <a:r>
              <a:rPr lang="hu-HU" altLang="sk-SK" sz="2000" i="1" dirty="0" err="1"/>
              <a:t>kundšaft</a:t>
            </a:r>
            <a:endParaRPr lang="hu-HU" altLang="sk-SK" sz="2000" i="1" dirty="0"/>
          </a:p>
          <a:p>
            <a:pPr eaLnBrk="1" hangingPunct="1">
              <a:lnSpc>
                <a:spcPct val="80000"/>
              </a:lnSpc>
            </a:pPr>
            <a:r>
              <a:rPr lang="hu-HU" altLang="sk-SK" sz="2000" i="1" dirty="0" err="1"/>
              <a:t>Kwitt</a:t>
            </a:r>
            <a:r>
              <a:rPr lang="hu-HU" altLang="sk-SK" sz="2000" i="1" dirty="0"/>
              <a:t>|</a:t>
            </a:r>
            <a:r>
              <a:rPr lang="hu-HU" altLang="sk-SK" sz="2000" i="1" dirty="0" err="1"/>
              <a:t>ung</a:t>
            </a:r>
            <a:r>
              <a:rPr lang="hu-HU" altLang="sk-SK" sz="2000" i="1" dirty="0"/>
              <a:t> &gt; </a:t>
            </a:r>
            <a:r>
              <a:rPr lang="hu-HU" altLang="sk-SK" sz="2000" i="1" dirty="0" err="1"/>
              <a:t>kvitung</a:t>
            </a:r>
            <a:endParaRPr lang="hu-HU" altLang="sk-SK" sz="2000" i="1" dirty="0"/>
          </a:p>
          <a:p>
            <a:pPr eaLnBrk="1" hangingPunct="1">
              <a:lnSpc>
                <a:spcPct val="80000"/>
              </a:lnSpc>
            </a:pPr>
            <a:r>
              <a:rPr lang="hu-HU" altLang="sk-SK" sz="2000" i="1" dirty="0" err="1"/>
              <a:t>Leut</a:t>
            </a:r>
            <a:r>
              <a:rPr lang="hu-HU" altLang="sk-SK" sz="2000" i="1" dirty="0"/>
              <a:t>|</a:t>
            </a:r>
            <a:r>
              <a:rPr lang="hu-HU" altLang="sk-SK" sz="2000" i="1" dirty="0" err="1"/>
              <a:t>nant</a:t>
            </a:r>
            <a:r>
              <a:rPr lang="hu-HU" altLang="sk-SK" sz="2000" i="1" dirty="0"/>
              <a:t> &gt; </a:t>
            </a:r>
            <a:r>
              <a:rPr lang="hu-HU" altLang="sk-SK" sz="2000" i="1" dirty="0" err="1"/>
              <a:t>lajtnant</a:t>
            </a:r>
            <a:endParaRPr lang="hu-HU" altLang="sk-SK" sz="2000" i="1" dirty="0"/>
          </a:p>
          <a:p>
            <a:pPr eaLnBrk="1" hangingPunct="1">
              <a:lnSpc>
                <a:spcPct val="80000"/>
              </a:lnSpc>
            </a:pPr>
            <a:r>
              <a:rPr lang="hu-HU" altLang="sk-SK" sz="2000" i="1" dirty="0" err="1"/>
              <a:t>Lös</a:t>
            </a:r>
            <a:r>
              <a:rPr lang="hu-HU" altLang="sk-SK" sz="2000" i="1" dirty="0"/>
              <a:t>|</a:t>
            </a:r>
            <a:r>
              <a:rPr lang="hu-HU" altLang="sk-SK" sz="2000" i="1" dirty="0" err="1"/>
              <a:t>ung</a:t>
            </a:r>
            <a:r>
              <a:rPr lang="hu-HU" altLang="sk-SK" sz="2000" i="1" dirty="0"/>
              <a:t> &gt; </a:t>
            </a:r>
            <a:r>
              <a:rPr lang="hu-HU" altLang="sk-SK" sz="2000" i="1" dirty="0" err="1"/>
              <a:t>lozung</a:t>
            </a:r>
            <a:endParaRPr lang="hu-HU" altLang="sk-SK" sz="2000" i="1" dirty="0"/>
          </a:p>
          <a:p>
            <a:pPr eaLnBrk="1" hangingPunct="1">
              <a:lnSpc>
                <a:spcPct val="80000"/>
              </a:lnSpc>
            </a:pPr>
            <a:endParaRPr lang="hu-HU" altLang="sk-SK" sz="2000" i="1" dirty="0"/>
          </a:p>
        </p:txBody>
      </p:sp>
      <p:sp>
        <p:nvSpPr>
          <p:cNvPr id="11268" name="Rectangle 5"/>
          <p:cNvSpPr>
            <a:spLocks noGrp="1" noChangeArrowheads="1"/>
          </p:cNvSpPr>
          <p:nvPr>
            <p:ph type="body" sz="half" idx="2"/>
          </p:nvPr>
        </p:nvSpPr>
        <p:spPr>
          <a:xfrm>
            <a:off x="6172200" y="1563075"/>
            <a:ext cx="5181600" cy="4351338"/>
          </a:xfrm>
        </p:spPr>
        <p:txBody>
          <a:bodyPr>
            <a:normAutofit lnSpcReduction="10000"/>
          </a:bodyPr>
          <a:lstStyle/>
          <a:p>
            <a:pPr eaLnBrk="1" hangingPunct="1">
              <a:lnSpc>
                <a:spcPct val="80000"/>
              </a:lnSpc>
            </a:pPr>
            <a:r>
              <a:rPr lang="hu-HU" altLang="sk-SK" sz="2000" i="1"/>
              <a:t>Mann|schaft &gt; man</a:t>
            </a:r>
            <a:r>
              <a:rPr lang="hu-HU" altLang="sk-SK" sz="2000" i="1" u="sng"/>
              <a:t>č</a:t>
            </a:r>
            <a:r>
              <a:rPr lang="hu-HU" altLang="sk-SK" sz="2000" i="1"/>
              <a:t>aft</a:t>
            </a:r>
          </a:p>
          <a:p>
            <a:pPr eaLnBrk="1" hangingPunct="1">
              <a:lnSpc>
                <a:spcPct val="80000"/>
              </a:lnSpc>
            </a:pPr>
            <a:r>
              <a:rPr lang="hu-HU" altLang="sk-SK" sz="2000" i="1"/>
              <a:t>Ordn|ung &gt; ordnunk</a:t>
            </a:r>
          </a:p>
          <a:p>
            <a:pPr eaLnBrk="1" hangingPunct="1">
              <a:lnSpc>
                <a:spcPct val="80000"/>
              </a:lnSpc>
            </a:pPr>
            <a:r>
              <a:rPr lang="hu-HU" altLang="sk-SK" sz="2000" i="1"/>
              <a:t>Pappen|deckel &gt; papendekel</a:t>
            </a:r>
          </a:p>
          <a:p>
            <a:pPr eaLnBrk="1" hangingPunct="1">
              <a:lnSpc>
                <a:spcPct val="80000"/>
              </a:lnSpc>
            </a:pPr>
            <a:r>
              <a:rPr lang="hu-HU" altLang="sk-SK" sz="2000" i="1"/>
              <a:t>Rat|haus &gt; rat</a:t>
            </a:r>
            <a:r>
              <a:rPr lang="hu-HU" altLang="sk-SK" sz="2000"/>
              <a:t>Ø</a:t>
            </a:r>
            <a:r>
              <a:rPr lang="hu-HU" altLang="sk-SK" sz="2000" i="1"/>
              <a:t>úz</a:t>
            </a:r>
          </a:p>
          <a:p>
            <a:pPr eaLnBrk="1" hangingPunct="1">
              <a:lnSpc>
                <a:spcPct val="80000"/>
              </a:lnSpc>
            </a:pPr>
            <a:r>
              <a:rPr lang="hu-HU" altLang="sk-SK" sz="2000" i="1"/>
              <a:t>Reit|schule &gt; rajčula</a:t>
            </a:r>
          </a:p>
          <a:p>
            <a:pPr eaLnBrk="1" hangingPunct="1">
              <a:lnSpc>
                <a:spcPct val="80000"/>
              </a:lnSpc>
            </a:pPr>
            <a:r>
              <a:rPr lang="hu-HU" altLang="sk-SK" sz="2000" i="1"/>
              <a:t>Schenk|tisch &gt; šenkýs, šentýš</a:t>
            </a:r>
          </a:p>
          <a:p>
            <a:pPr eaLnBrk="1" hangingPunct="1">
              <a:lnSpc>
                <a:spcPct val="80000"/>
              </a:lnSpc>
            </a:pPr>
            <a:r>
              <a:rPr lang="hu-HU" altLang="sk-SK" sz="2000" i="1"/>
              <a:t>Sicherheits|nadel &gt; zicherhajs</a:t>
            </a:r>
            <a:r>
              <a:rPr lang="hu-HU" altLang="sk-SK" sz="2000" i="1" u="sng"/>
              <a:t>ka</a:t>
            </a:r>
            <a:r>
              <a:rPr lang="hu-HU" altLang="sk-SK" sz="2000"/>
              <a:t> </a:t>
            </a:r>
            <a:endParaRPr lang="hu-HU" altLang="sk-SK" sz="2000" i="1"/>
          </a:p>
          <a:p>
            <a:pPr eaLnBrk="1" hangingPunct="1">
              <a:lnSpc>
                <a:spcPct val="80000"/>
              </a:lnSpc>
            </a:pPr>
            <a:r>
              <a:rPr lang="hu-HU" altLang="sk-SK" sz="2000" i="1"/>
              <a:t>Spar|herd &gt; šporheľ</a:t>
            </a:r>
          </a:p>
          <a:p>
            <a:pPr eaLnBrk="1" hangingPunct="1">
              <a:lnSpc>
                <a:spcPct val="80000"/>
              </a:lnSpc>
            </a:pPr>
            <a:r>
              <a:rPr lang="hu-HU" altLang="sk-SK" sz="2000" i="1"/>
              <a:t>Trink|geld &gt; trinkelt</a:t>
            </a:r>
          </a:p>
          <a:p>
            <a:pPr eaLnBrk="1" hangingPunct="1">
              <a:lnSpc>
                <a:spcPct val="80000"/>
              </a:lnSpc>
            </a:pPr>
            <a:r>
              <a:rPr lang="hu-HU" altLang="sk-SK" sz="2000" i="1"/>
              <a:t>Werk|zeug &gt; ver</a:t>
            </a:r>
            <a:r>
              <a:rPr lang="hu-HU" altLang="sk-SK" sz="2000"/>
              <a:t>Ø</a:t>
            </a:r>
            <a:r>
              <a:rPr lang="hu-HU" altLang="sk-SK" sz="2000" i="1"/>
              <a:t>cajk</a:t>
            </a:r>
          </a:p>
          <a:p>
            <a:pPr eaLnBrk="1" hangingPunct="1">
              <a:lnSpc>
                <a:spcPct val="80000"/>
              </a:lnSpc>
            </a:pPr>
            <a:r>
              <a:rPr lang="hu-HU" altLang="sk-SK" sz="2000" i="1"/>
              <a:t>Zug|luft &gt; cúkluft</a:t>
            </a:r>
          </a:p>
          <a:p>
            <a:pPr eaLnBrk="1" hangingPunct="1">
              <a:lnSpc>
                <a:spcPct val="80000"/>
              </a:lnSpc>
            </a:pPr>
            <a:r>
              <a:rPr lang="hu-HU" altLang="sk-SK" sz="2000" i="1"/>
              <a:t>Zugs|führer</a:t>
            </a:r>
            <a:r>
              <a:rPr lang="hu-HU" altLang="sk-SK" sz="2000"/>
              <a:t>&gt;</a:t>
            </a:r>
            <a:r>
              <a:rPr lang="hu-HU" altLang="sk-SK" sz="2000" i="1"/>
              <a:t>cúksfírer</a:t>
            </a:r>
          </a:p>
          <a:p>
            <a:pPr eaLnBrk="1" hangingPunct="1">
              <a:lnSpc>
                <a:spcPct val="80000"/>
              </a:lnSpc>
            </a:pPr>
            <a:endParaRPr lang="hu-HU" altLang="sk-SK" sz="2000"/>
          </a:p>
        </p:txBody>
      </p:sp>
    </p:spTree>
    <p:extLst>
      <p:ext uri="{BB962C8B-B14F-4D97-AF65-F5344CB8AC3E}">
        <p14:creationId xmlns:p14="http://schemas.microsoft.com/office/powerpoint/2010/main" val="8783268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eaLnBrk="1" hangingPunct="1"/>
            <a:r>
              <a:rPr lang="hu-HU" altLang="sk-SK" sz="4000" b="1" dirty="0" err="1">
                <a:latin typeface="+mn-lt"/>
              </a:rPr>
              <a:t>Dotazníkový</a:t>
            </a:r>
            <a:r>
              <a:rPr lang="hu-HU" altLang="sk-SK" sz="4000" b="1" dirty="0">
                <a:latin typeface="+mn-lt"/>
              </a:rPr>
              <a:t> </a:t>
            </a:r>
            <a:r>
              <a:rPr lang="hu-HU" altLang="sk-SK" sz="4000" b="1" dirty="0" err="1">
                <a:latin typeface="+mn-lt"/>
              </a:rPr>
              <a:t>výskum</a:t>
            </a:r>
            <a:r>
              <a:rPr lang="hu-HU" altLang="sk-SK" sz="4000" b="1" dirty="0">
                <a:latin typeface="+mn-lt"/>
              </a:rPr>
              <a:t> v </a:t>
            </a:r>
            <a:r>
              <a:rPr lang="hu-HU" altLang="sk-SK" sz="4000" b="1" dirty="0" err="1">
                <a:latin typeface="+mn-lt"/>
              </a:rPr>
              <a:t>Ružomberku</a:t>
            </a:r>
            <a:endParaRPr lang="hu-HU" altLang="sk-SK" sz="4000" b="1" dirty="0">
              <a:latin typeface="+mn-lt"/>
            </a:endParaRPr>
          </a:p>
        </p:txBody>
      </p:sp>
      <p:sp>
        <p:nvSpPr>
          <p:cNvPr id="12291" name="Rectangle 3"/>
          <p:cNvSpPr>
            <a:spLocks noGrp="1" noChangeArrowheads="1"/>
          </p:cNvSpPr>
          <p:nvPr>
            <p:ph type="body" idx="1"/>
          </p:nvPr>
        </p:nvSpPr>
        <p:spPr/>
        <p:txBody>
          <a:bodyPr>
            <a:normAutofit lnSpcReduction="10000"/>
          </a:bodyPr>
          <a:lstStyle/>
          <a:p>
            <a:pPr eaLnBrk="1" hangingPunct="1">
              <a:lnSpc>
                <a:spcPct val="80000"/>
              </a:lnSpc>
            </a:pPr>
            <a:r>
              <a:rPr lang="hu-HU" altLang="sk-SK" sz="2000" dirty="0"/>
              <a:t>Konkurencia </a:t>
            </a:r>
            <a:r>
              <a:rPr lang="hu-HU" altLang="sk-SK" sz="2000" dirty="0" err="1"/>
              <a:t>prevzatých</a:t>
            </a:r>
            <a:r>
              <a:rPr lang="hu-HU" altLang="sk-SK" sz="2000" dirty="0"/>
              <a:t> </a:t>
            </a:r>
            <a:r>
              <a:rPr lang="hu-HU" altLang="sk-SK" sz="2000" dirty="0" err="1"/>
              <a:t>slov</a:t>
            </a:r>
            <a:r>
              <a:rPr lang="hu-HU" altLang="sk-SK" sz="2000" dirty="0"/>
              <a:t> s </a:t>
            </a:r>
            <a:r>
              <a:rPr lang="hu-HU" altLang="sk-SK" sz="2000" dirty="0" err="1"/>
              <a:t>ekvivalentmi</a:t>
            </a:r>
            <a:r>
              <a:rPr lang="hu-HU" altLang="sk-SK" sz="2000" dirty="0"/>
              <a:t> </a:t>
            </a:r>
            <a:r>
              <a:rPr lang="hu-HU" altLang="sk-SK" sz="2000" dirty="0" err="1"/>
              <a:t>domáceho</a:t>
            </a:r>
            <a:r>
              <a:rPr lang="hu-HU" altLang="sk-SK" sz="2000" dirty="0"/>
              <a:t> </a:t>
            </a:r>
            <a:r>
              <a:rPr lang="hu-HU" altLang="sk-SK" sz="2000" dirty="0" err="1"/>
              <a:t>pôvodu</a:t>
            </a:r>
            <a:r>
              <a:rPr lang="hu-HU" altLang="sk-SK" sz="2000" dirty="0"/>
              <a:t>, </a:t>
            </a:r>
            <a:r>
              <a:rPr lang="hu-HU" altLang="sk-SK" sz="2000" dirty="0" err="1"/>
              <a:t>situácie</a:t>
            </a:r>
            <a:r>
              <a:rPr lang="hu-HU" altLang="sk-SK" sz="2000" dirty="0"/>
              <a:t>, frekvencia </a:t>
            </a:r>
            <a:r>
              <a:rPr lang="hu-HU" altLang="sk-SK" sz="2000" dirty="0" err="1"/>
              <a:t>používania</a:t>
            </a:r>
            <a:r>
              <a:rPr lang="hu-HU" altLang="sk-SK" sz="2000" dirty="0"/>
              <a:t>, </a:t>
            </a:r>
            <a:r>
              <a:rPr lang="hu-HU" altLang="sk-SK" sz="2000" dirty="0" err="1"/>
              <a:t>sémantické</a:t>
            </a:r>
            <a:r>
              <a:rPr lang="hu-HU" altLang="sk-SK" sz="2000" dirty="0"/>
              <a:t> </a:t>
            </a:r>
            <a:r>
              <a:rPr lang="hu-HU" altLang="sk-SK" sz="2000" dirty="0" err="1"/>
              <a:t>zmeny</a:t>
            </a:r>
            <a:r>
              <a:rPr lang="hu-HU" altLang="sk-SK" sz="2000" dirty="0"/>
              <a:t> </a:t>
            </a:r>
            <a:r>
              <a:rPr lang="hu-HU" altLang="sk-SK" sz="2000" dirty="0" err="1"/>
              <a:t>germanizmov</a:t>
            </a:r>
            <a:r>
              <a:rPr lang="hu-HU" altLang="sk-SK" sz="2000" dirty="0"/>
              <a:t> v </a:t>
            </a:r>
            <a:r>
              <a:rPr lang="hu-HU" altLang="sk-SK" sz="2000" dirty="0" err="1"/>
              <a:t>súčasnej</a:t>
            </a:r>
            <a:r>
              <a:rPr lang="hu-HU" altLang="sk-SK" sz="2000" dirty="0"/>
              <a:t> </a:t>
            </a:r>
            <a:r>
              <a:rPr lang="hu-HU" altLang="sk-SK" sz="2000" dirty="0" err="1"/>
              <a:t>hovorenej</a:t>
            </a:r>
            <a:r>
              <a:rPr lang="hu-HU" altLang="sk-SK" sz="2000" dirty="0"/>
              <a:t> </a:t>
            </a:r>
            <a:r>
              <a:rPr lang="hu-HU" altLang="sk-SK" sz="2000" dirty="0" err="1"/>
              <a:t>slovenčine</a:t>
            </a:r>
            <a:endParaRPr lang="hu-HU" altLang="sk-SK" sz="2000" dirty="0"/>
          </a:p>
          <a:p>
            <a:pPr eaLnBrk="1" hangingPunct="1">
              <a:lnSpc>
                <a:spcPct val="80000"/>
              </a:lnSpc>
            </a:pPr>
            <a:r>
              <a:rPr lang="hu-HU" altLang="sk-SK" sz="2000" dirty="0" err="1"/>
              <a:t>Germanizny</a:t>
            </a:r>
            <a:r>
              <a:rPr lang="hu-HU" altLang="sk-SK" sz="2000" dirty="0"/>
              <a:t> </a:t>
            </a:r>
            <a:r>
              <a:rPr lang="hu-HU" altLang="sk-SK" sz="2000" dirty="0" err="1"/>
              <a:t>bližšie</a:t>
            </a:r>
            <a:r>
              <a:rPr lang="hu-HU" altLang="sk-SK" sz="2000" dirty="0"/>
              <a:t> k </a:t>
            </a:r>
            <a:r>
              <a:rPr lang="hu-HU" altLang="sk-SK" sz="2000" dirty="0" err="1"/>
              <a:t>centru</a:t>
            </a:r>
            <a:r>
              <a:rPr lang="hu-HU" altLang="sk-SK" sz="2000" dirty="0"/>
              <a:t> </a:t>
            </a:r>
            <a:r>
              <a:rPr lang="hu-HU" altLang="sk-SK" sz="2000" dirty="0" err="1"/>
              <a:t>alebo</a:t>
            </a:r>
            <a:r>
              <a:rPr lang="hu-HU" altLang="sk-SK" sz="2000" dirty="0"/>
              <a:t> </a:t>
            </a:r>
            <a:r>
              <a:rPr lang="hu-HU" altLang="sk-SK" sz="2000" dirty="0" err="1"/>
              <a:t>periférii</a:t>
            </a:r>
            <a:r>
              <a:rPr lang="hu-HU" altLang="sk-SK" sz="2000" dirty="0"/>
              <a:t> </a:t>
            </a:r>
            <a:r>
              <a:rPr lang="hu-HU" altLang="sk-SK" sz="2000" dirty="0" err="1"/>
              <a:t>slovenčiny</a:t>
            </a:r>
            <a:r>
              <a:rPr lang="hu-HU" altLang="sk-SK" sz="2000" dirty="0"/>
              <a:t> </a:t>
            </a:r>
          </a:p>
          <a:p>
            <a:pPr eaLnBrk="1" hangingPunct="1">
              <a:lnSpc>
                <a:spcPct val="80000"/>
              </a:lnSpc>
            </a:pPr>
            <a:r>
              <a:rPr lang="hu-HU" altLang="sk-SK" sz="2000" dirty="0"/>
              <a:t>1992-1987: 138 </a:t>
            </a:r>
            <a:r>
              <a:rPr lang="hu-HU" altLang="sk-SK" sz="2000" dirty="0" err="1"/>
              <a:t>osôb</a:t>
            </a:r>
            <a:r>
              <a:rPr lang="hu-HU" altLang="sk-SK" sz="2000" dirty="0"/>
              <a:t>, 1966-84: 26 </a:t>
            </a:r>
            <a:r>
              <a:rPr lang="hu-HU" altLang="sk-SK" sz="2000" dirty="0" err="1"/>
              <a:t>osôb</a:t>
            </a:r>
            <a:endParaRPr lang="hu-HU" altLang="sk-SK" sz="2000" dirty="0"/>
          </a:p>
          <a:p>
            <a:pPr eaLnBrk="1" hangingPunct="1">
              <a:lnSpc>
                <a:spcPct val="80000"/>
              </a:lnSpc>
            </a:pPr>
            <a:r>
              <a:rPr lang="hu-HU" altLang="sk-SK" sz="2000" dirty="0" err="1"/>
              <a:t>Liptov</a:t>
            </a:r>
            <a:r>
              <a:rPr lang="hu-HU" altLang="sk-SK" sz="2000" dirty="0"/>
              <a:t>, </a:t>
            </a:r>
            <a:r>
              <a:rPr lang="hu-HU" altLang="sk-SK" sz="2000" dirty="0" err="1"/>
              <a:t>Orava</a:t>
            </a:r>
            <a:r>
              <a:rPr lang="hu-HU" altLang="sk-SK" sz="2000" dirty="0"/>
              <a:t>, </a:t>
            </a:r>
            <a:r>
              <a:rPr lang="hu-HU" altLang="sk-SK" sz="2000" dirty="0" err="1"/>
              <a:t>Turiec</a:t>
            </a:r>
            <a:r>
              <a:rPr lang="hu-HU" altLang="sk-SK" sz="2000" dirty="0"/>
              <a:t>, </a:t>
            </a:r>
            <a:r>
              <a:rPr lang="hu-HU" altLang="sk-SK" sz="2000" dirty="0" err="1"/>
              <a:t>Spiš</a:t>
            </a:r>
            <a:r>
              <a:rPr lang="hu-HU" altLang="sk-SK" sz="2000" dirty="0"/>
              <a:t>, </a:t>
            </a:r>
            <a:r>
              <a:rPr lang="hu-HU" altLang="sk-SK" sz="2000" dirty="0" err="1"/>
              <a:t>Šariš</a:t>
            </a:r>
            <a:r>
              <a:rPr lang="hu-HU" altLang="sk-SK" sz="2000" dirty="0"/>
              <a:t>, </a:t>
            </a:r>
            <a:r>
              <a:rPr lang="hu-HU" altLang="sk-SK" sz="2000" dirty="0" err="1"/>
              <a:t>Kysuce</a:t>
            </a:r>
            <a:r>
              <a:rPr lang="hu-HU" altLang="sk-SK" sz="2000" dirty="0"/>
              <a:t>, </a:t>
            </a:r>
            <a:r>
              <a:rPr lang="hu-HU" altLang="sk-SK" sz="2000" dirty="0" err="1"/>
              <a:t>Považie</a:t>
            </a:r>
            <a:r>
              <a:rPr lang="hu-HU" altLang="sk-SK" sz="2000" dirty="0"/>
              <a:t>, </a:t>
            </a:r>
            <a:r>
              <a:rPr lang="hu-HU" altLang="sk-SK" sz="2000" dirty="0" err="1"/>
              <a:t>Horehronie</a:t>
            </a:r>
            <a:r>
              <a:rPr lang="hu-HU" altLang="sk-SK" sz="2000" dirty="0"/>
              <a:t>, Horné </a:t>
            </a:r>
            <a:r>
              <a:rPr lang="hu-HU" altLang="sk-SK" sz="2000" dirty="0" err="1"/>
              <a:t>Ponitrie</a:t>
            </a:r>
            <a:endParaRPr lang="hu-HU" altLang="sk-SK" sz="2000" dirty="0"/>
          </a:p>
          <a:p>
            <a:pPr eaLnBrk="1" hangingPunct="1">
              <a:lnSpc>
                <a:spcPct val="80000"/>
              </a:lnSpc>
            </a:pPr>
            <a:r>
              <a:rPr lang="hu-HU" altLang="sk-SK" sz="2000" dirty="0"/>
              <a:t>182 </a:t>
            </a:r>
            <a:r>
              <a:rPr lang="hu-HU" altLang="sk-SK" sz="2000" dirty="0" err="1"/>
              <a:t>germanizmov</a:t>
            </a:r>
            <a:r>
              <a:rPr lang="hu-HU" altLang="sk-SK" sz="2000" dirty="0"/>
              <a:t>: </a:t>
            </a:r>
            <a:r>
              <a:rPr lang="hu-HU" altLang="sk-SK" sz="2000" dirty="0" err="1"/>
              <a:t>význam</a:t>
            </a:r>
            <a:r>
              <a:rPr lang="hu-HU" altLang="sk-SK" sz="2000" dirty="0"/>
              <a:t> v </a:t>
            </a:r>
            <a:r>
              <a:rPr lang="hu-HU" altLang="sk-SK" sz="2000" dirty="0" err="1"/>
              <a:t>spisovnej</a:t>
            </a:r>
            <a:r>
              <a:rPr lang="hu-HU" altLang="sk-SK" sz="2000" dirty="0"/>
              <a:t> </a:t>
            </a:r>
            <a:r>
              <a:rPr lang="hu-HU" altLang="sk-SK" sz="2000" dirty="0" err="1"/>
              <a:t>slovenčine</a:t>
            </a:r>
            <a:r>
              <a:rPr lang="hu-HU" altLang="sk-SK" sz="2000" dirty="0"/>
              <a:t> </a:t>
            </a:r>
          </a:p>
          <a:p>
            <a:pPr eaLnBrk="1" hangingPunct="1">
              <a:lnSpc>
                <a:spcPct val="80000"/>
              </a:lnSpc>
              <a:buFont typeface="Wingdings" panose="05000000000000000000" pitchFamily="2" charset="2"/>
              <a:buNone/>
            </a:pPr>
            <a:r>
              <a:rPr lang="hu-HU" altLang="sk-SK" sz="2000" dirty="0"/>
              <a:t>+ </a:t>
            </a:r>
            <a:r>
              <a:rPr lang="hu-HU" altLang="sk-SK" sz="2000" dirty="0" err="1"/>
              <a:t>hodnotenie</a:t>
            </a:r>
            <a:r>
              <a:rPr lang="hu-HU" altLang="sk-SK" sz="2000" dirty="0"/>
              <a:t>: </a:t>
            </a:r>
            <a:r>
              <a:rPr lang="hu-HU" altLang="sk-SK" sz="2000" dirty="0" err="1"/>
              <a:t>vôbec</a:t>
            </a:r>
            <a:r>
              <a:rPr lang="hu-HU" altLang="sk-SK" sz="2000" dirty="0"/>
              <a:t> </a:t>
            </a:r>
            <a:r>
              <a:rPr lang="hu-HU" altLang="sk-SK" sz="2000" dirty="0" err="1"/>
              <a:t>sa</a:t>
            </a:r>
            <a:r>
              <a:rPr lang="hu-HU" altLang="sk-SK" sz="2000" dirty="0"/>
              <a:t> </a:t>
            </a:r>
            <a:r>
              <a:rPr lang="hu-HU" altLang="sk-SK" sz="2000" dirty="0" err="1"/>
              <a:t>nepoužíva</a:t>
            </a:r>
            <a:r>
              <a:rPr lang="hu-HU" altLang="sk-SK" sz="2000" dirty="0"/>
              <a:t> (0) </a:t>
            </a:r>
            <a:r>
              <a:rPr lang="hu-HU" altLang="sk-SK" sz="2000" dirty="0" err="1"/>
              <a:t>zast</a:t>
            </a:r>
            <a:r>
              <a:rPr lang="hu-HU" altLang="sk-SK" sz="2000" dirty="0"/>
              <a:t>. </a:t>
            </a:r>
            <a:r>
              <a:rPr lang="hu-HU" altLang="sk-SK" sz="2000" dirty="0" err="1"/>
              <a:t>zried</a:t>
            </a:r>
            <a:r>
              <a:rPr lang="hu-HU" altLang="sk-SK" sz="2000" dirty="0"/>
              <a:t>. </a:t>
            </a:r>
            <a:r>
              <a:rPr lang="hu-HU" altLang="sk-SK" sz="2000" dirty="0" err="1"/>
              <a:t>náreč</a:t>
            </a:r>
            <a:r>
              <a:rPr lang="hu-HU" altLang="sk-SK" sz="2000" dirty="0"/>
              <a:t>.(1) </a:t>
            </a:r>
            <a:r>
              <a:rPr lang="hu-HU" altLang="sk-SK" sz="2000" dirty="0" err="1"/>
              <a:t>iba</a:t>
            </a:r>
            <a:r>
              <a:rPr lang="hu-HU" altLang="sk-SK" sz="2000" dirty="0"/>
              <a:t> v </a:t>
            </a:r>
            <a:r>
              <a:rPr lang="hu-HU" altLang="sk-SK" sz="2000" dirty="0" err="1"/>
              <a:t>istých</a:t>
            </a:r>
            <a:r>
              <a:rPr lang="hu-HU" altLang="sk-SK" sz="2000" dirty="0"/>
              <a:t> </a:t>
            </a:r>
            <a:r>
              <a:rPr lang="hu-HU" altLang="sk-SK" sz="2000" dirty="0" err="1"/>
              <a:t>situáciach</a:t>
            </a:r>
            <a:r>
              <a:rPr lang="hu-HU" altLang="sk-SK" sz="2000" dirty="0"/>
              <a:t>, </a:t>
            </a:r>
            <a:r>
              <a:rPr lang="hu-HU" altLang="sk-SK" sz="2000" dirty="0" err="1"/>
              <a:t>štýloch</a:t>
            </a:r>
            <a:r>
              <a:rPr lang="hu-HU" altLang="sk-SK" sz="2000" dirty="0"/>
              <a:t>: </a:t>
            </a:r>
            <a:r>
              <a:rPr lang="hu-HU" altLang="sk-SK" sz="2000" dirty="0" err="1"/>
              <a:t>expr</a:t>
            </a:r>
            <a:r>
              <a:rPr lang="hu-HU" altLang="sk-SK" sz="2000" dirty="0"/>
              <a:t>., </a:t>
            </a:r>
            <a:r>
              <a:rPr lang="hu-HU" altLang="sk-SK" sz="2000" dirty="0" err="1"/>
              <a:t>pejor</a:t>
            </a:r>
            <a:r>
              <a:rPr lang="hu-HU" altLang="sk-SK" sz="2000" dirty="0"/>
              <a:t>., slang.(2) </a:t>
            </a:r>
            <a:r>
              <a:rPr lang="hu-HU" altLang="sk-SK" sz="2000" dirty="0" err="1"/>
              <a:t>bežne</a:t>
            </a:r>
            <a:r>
              <a:rPr lang="hu-HU" altLang="sk-SK" sz="2000" dirty="0"/>
              <a:t> </a:t>
            </a:r>
            <a:r>
              <a:rPr lang="hu-HU" altLang="sk-SK" sz="2000" dirty="0" err="1"/>
              <a:t>sa</a:t>
            </a:r>
            <a:r>
              <a:rPr lang="hu-HU" altLang="sk-SK" sz="2000" dirty="0"/>
              <a:t> </a:t>
            </a:r>
            <a:r>
              <a:rPr lang="hu-HU" altLang="sk-SK" sz="2000" dirty="0" err="1"/>
              <a:t>používa</a:t>
            </a:r>
            <a:r>
              <a:rPr lang="hu-HU" altLang="sk-SK" sz="2000" dirty="0"/>
              <a:t> v </a:t>
            </a:r>
            <a:r>
              <a:rPr lang="hu-HU" altLang="sk-SK" sz="2000" dirty="0" err="1"/>
              <a:t>každodennej</a:t>
            </a:r>
            <a:r>
              <a:rPr lang="hu-HU" altLang="sk-SK" sz="2000" dirty="0"/>
              <a:t> </a:t>
            </a:r>
            <a:r>
              <a:rPr lang="hu-HU" altLang="sk-SK" sz="2000" dirty="0" err="1"/>
              <a:t>reči</a:t>
            </a:r>
            <a:r>
              <a:rPr lang="hu-HU" altLang="sk-SK" sz="2000" dirty="0"/>
              <a:t> (3)</a:t>
            </a:r>
          </a:p>
          <a:p>
            <a:pPr eaLnBrk="1" hangingPunct="1">
              <a:lnSpc>
                <a:spcPct val="80000"/>
              </a:lnSpc>
            </a:pPr>
            <a:r>
              <a:rPr lang="hu-HU" altLang="sk-SK" sz="2000" dirty="0" err="1"/>
              <a:t>Vplyv</a:t>
            </a:r>
            <a:r>
              <a:rPr lang="hu-HU" altLang="sk-SK" sz="2000" dirty="0"/>
              <a:t> </a:t>
            </a:r>
            <a:r>
              <a:rPr lang="hu-HU" altLang="sk-SK" sz="2000" dirty="0" err="1"/>
              <a:t>nemčiny</a:t>
            </a:r>
            <a:r>
              <a:rPr lang="hu-HU" altLang="sk-SK" sz="2000" dirty="0"/>
              <a:t> </a:t>
            </a:r>
            <a:r>
              <a:rPr lang="hu-HU" altLang="sk-SK" sz="2000" dirty="0" err="1"/>
              <a:t>ako</a:t>
            </a:r>
            <a:r>
              <a:rPr lang="hu-HU" altLang="sk-SK" sz="2000" dirty="0"/>
              <a:t> CJ: </a:t>
            </a:r>
          </a:p>
          <a:p>
            <a:pPr marL="533400" indent="0" eaLnBrk="1" hangingPunct="1">
              <a:lnSpc>
                <a:spcPct val="80000"/>
              </a:lnSpc>
              <a:buFont typeface="Wingdings" panose="05000000000000000000" pitchFamily="2" charset="2"/>
              <a:buNone/>
            </a:pPr>
            <a:r>
              <a:rPr lang="hu-HU" altLang="sk-SK" sz="2000" dirty="0"/>
              <a:t>cúg ’</a:t>
            </a:r>
            <a:r>
              <a:rPr lang="hu-HU" altLang="sk-SK" sz="2000" dirty="0" err="1"/>
              <a:t>prievan</a:t>
            </a:r>
            <a:r>
              <a:rPr lang="hu-HU" altLang="sk-SK" sz="2000" dirty="0"/>
              <a:t>’: </a:t>
            </a:r>
            <a:r>
              <a:rPr lang="hu-HU" altLang="sk-SK" sz="2000" dirty="0" err="1"/>
              <a:t>vlak</a:t>
            </a:r>
            <a:r>
              <a:rPr lang="hu-HU" altLang="sk-SK" sz="2000" dirty="0"/>
              <a:t>, </a:t>
            </a:r>
            <a:r>
              <a:rPr lang="hu-HU" altLang="sk-SK" sz="2000" dirty="0" err="1"/>
              <a:t>oblek</a:t>
            </a:r>
            <a:r>
              <a:rPr lang="hu-HU" altLang="sk-SK" sz="2000" dirty="0"/>
              <a:t>, </a:t>
            </a:r>
            <a:r>
              <a:rPr lang="hu-HU" altLang="sk-SK" sz="2000" dirty="0" err="1"/>
              <a:t>plášť</a:t>
            </a:r>
            <a:r>
              <a:rPr lang="hu-HU" altLang="sk-SK" sz="2000" dirty="0"/>
              <a:t> (Zug, </a:t>
            </a:r>
            <a:r>
              <a:rPr lang="hu-HU" altLang="sk-SK" sz="2000" dirty="0" err="1"/>
              <a:t>Anzug</a:t>
            </a:r>
            <a:r>
              <a:rPr lang="hu-HU" altLang="sk-SK" sz="2000" dirty="0"/>
              <a:t>)</a:t>
            </a:r>
          </a:p>
          <a:p>
            <a:pPr marL="533400" indent="0" eaLnBrk="1" hangingPunct="1">
              <a:lnSpc>
                <a:spcPct val="80000"/>
              </a:lnSpc>
              <a:buFont typeface="Wingdings" panose="05000000000000000000" pitchFamily="2" charset="2"/>
              <a:buNone/>
            </a:pPr>
            <a:r>
              <a:rPr lang="hu-HU" altLang="sk-SK" sz="2000" dirty="0"/>
              <a:t>flanc ‘</a:t>
            </a:r>
            <a:r>
              <a:rPr lang="hu-HU" altLang="sk-SK" sz="2000" dirty="0" err="1"/>
              <a:t>prepych</a:t>
            </a:r>
            <a:r>
              <a:rPr lang="hu-HU" altLang="sk-SK" sz="2000" dirty="0"/>
              <a:t>’: </a:t>
            </a:r>
            <a:r>
              <a:rPr lang="hu-HU" altLang="sk-SK" sz="2000" dirty="0" err="1"/>
              <a:t>rastlina</a:t>
            </a:r>
            <a:r>
              <a:rPr lang="hu-HU" altLang="sk-SK" sz="2000" dirty="0"/>
              <a:t> (</a:t>
            </a:r>
            <a:r>
              <a:rPr lang="hu-HU" altLang="sk-SK" sz="2000" dirty="0" err="1"/>
              <a:t>Pflanze</a:t>
            </a:r>
            <a:r>
              <a:rPr lang="hu-HU" altLang="sk-SK" sz="2000" dirty="0"/>
              <a:t>)</a:t>
            </a:r>
          </a:p>
          <a:p>
            <a:pPr marL="533400" indent="0" eaLnBrk="1" hangingPunct="1">
              <a:lnSpc>
                <a:spcPct val="80000"/>
              </a:lnSpc>
              <a:buFont typeface="Wingdings" panose="05000000000000000000" pitchFamily="2" charset="2"/>
              <a:buNone/>
            </a:pPr>
            <a:r>
              <a:rPr lang="hu-HU" altLang="sk-SK" sz="2000" dirty="0"/>
              <a:t>post ‘</a:t>
            </a:r>
            <a:r>
              <a:rPr lang="hu-HU" altLang="sk-SK" sz="2000" dirty="0" err="1"/>
              <a:t>funkcia</a:t>
            </a:r>
            <a:r>
              <a:rPr lang="hu-HU" altLang="sk-SK" sz="2000" dirty="0"/>
              <a:t>’: </a:t>
            </a:r>
            <a:r>
              <a:rPr lang="hu-HU" altLang="sk-SK" sz="2000" dirty="0" err="1"/>
              <a:t>pošta</a:t>
            </a:r>
            <a:r>
              <a:rPr lang="hu-HU" altLang="sk-SK" sz="2000" dirty="0"/>
              <a:t> (Post)  </a:t>
            </a:r>
          </a:p>
          <a:p>
            <a:pPr marL="533400" indent="0" eaLnBrk="1" hangingPunct="1">
              <a:lnSpc>
                <a:spcPct val="80000"/>
              </a:lnSpc>
              <a:buFont typeface="Wingdings" panose="05000000000000000000" pitchFamily="2" charset="2"/>
              <a:buNone/>
            </a:pPr>
            <a:r>
              <a:rPr lang="hu-HU" altLang="sk-SK" sz="2000" dirty="0"/>
              <a:t>ring ‘</a:t>
            </a:r>
            <a:r>
              <a:rPr lang="hu-HU" altLang="sk-SK" sz="2000" dirty="0" err="1"/>
              <a:t>bojisko</a:t>
            </a:r>
            <a:r>
              <a:rPr lang="hu-HU" altLang="sk-SK" sz="2000" dirty="0"/>
              <a:t>’: </a:t>
            </a:r>
            <a:r>
              <a:rPr lang="hu-HU" altLang="sk-SK" sz="2000" dirty="0" err="1"/>
              <a:t>zvoniť</a:t>
            </a:r>
            <a:r>
              <a:rPr lang="hu-HU" altLang="sk-SK" sz="2000" dirty="0"/>
              <a:t>, </a:t>
            </a:r>
            <a:r>
              <a:rPr lang="hu-HU" altLang="sk-SK" sz="2000" dirty="0" err="1"/>
              <a:t>zvon</a:t>
            </a:r>
            <a:r>
              <a:rPr lang="hu-HU" altLang="sk-SK" sz="2000" dirty="0"/>
              <a:t> (</a:t>
            </a:r>
            <a:r>
              <a:rPr lang="hu-HU" altLang="sk-SK" sz="2000" dirty="0" err="1"/>
              <a:t>angl</a:t>
            </a:r>
            <a:r>
              <a:rPr lang="hu-HU" altLang="sk-SK" sz="2000" dirty="0"/>
              <a:t>.!), </a:t>
            </a:r>
            <a:r>
              <a:rPr lang="hu-HU" altLang="sk-SK" sz="2000" dirty="0" err="1"/>
              <a:t>prsteň</a:t>
            </a:r>
            <a:r>
              <a:rPr lang="hu-HU" altLang="sk-SK" sz="2000" dirty="0"/>
              <a:t> (Ring)</a:t>
            </a:r>
          </a:p>
          <a:p>
            <a:pPr eaLnBrk="1" hangingPunct="1">
              <a:lnSpc>
                <a:spcPct val="80000"/>
              </a:lnSpc>
            </a:pPr>
            <a:endParaRPr lang="de-DE" altLang="sk-SK" sz="2000" dirty="0"/>
          </a:p>
          <a:p>
            <a:pPr eaLnBrk="1" hangingPunct="1">
              <a:lnSpc>
                <a:spcPct val="80000"/>
              </a:lnSpc>
              <a:buFont typeface="Wingdings" panose="05000000000000000000" pitchFamily="2" charset="2"/>
              <a:buNone/>
            </a:pPr>
            <a:endParaRPr lang="de-DE" altLang="sk-SK" sz="900" i="1" dirty="0"/>
          </a:p>
        </p:txBody>
      </p:sp>
    </p:spTree>
    <p:extLst>
      <p:ext uri="{BB962C8B-B14F-4D97-AF65-F5344CB8AC3E}">
        <p14:creationId xmlns:p14="http://schemas.microsoft.com/office/powerpoint/2010/main" val="36042232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968991" y="549274"/>
            <a:ext cx="9270478" cy="5633161"/>
          </a:xfrm>
        </p:spPr>
        <p:txBody>
          <a:bodyPr>
            <a:normAutofit fontScale="62500" lnSpcReduction="20000"/>
          </a:bodyPr>
          <a:lstStyle/>
          <a:p>
            <a:pPr marL="0" indent="0" eaLnBrk="1" hangingPunct="1">
              <a:lnSpc>
                <a:spcPct val="120000"/>
              </a:lnSpc>
              <a:buFont typeface="Wingdings" panose="05000000000000000000" pitchFamily="2" charset="2"/>
              <a:buNone/>
            </a:pPr>
            <a:r>
              <a:rPr lang="hu-HU" altLang="sk-SK" sz="6400" b="1" dirty="0" err="1"/>
              <a:t>Určenie</a:t>
            </a:r>
            <a:r>
              <a:rPr lang="hu-HU" altLang="sk-SK" sz="6400" b="1" dirty="0"/>
              <a:t> </a:t>
            </a:r>
            <a:r>
              <a:rPr lang="hu-HU" altLang="sk-SK" sz="6400" b="1" dirty="0" err="1"/>
              <a:t>významu</a:t>
            </a:r>
            <a:r>
              <a:rPr lang="hu-HU" altLang="sk-SK" sz="6400" b="1" dirty="0"/>
              <a:t> </a:t>
            </a:r>
            <a:r>
              <a:rPr lang="hu-HU" altLang="sk-SK" sz="6400" b="1" dirty="0" err="1"/>
              <a:t>germanizmov</a:t>
            </a:r>
            <a:r>
              <a:rPr lang="hu-HU" altLang="sk-SK" sz="6400" b="1" dirty="0"/>
              <a:t>  </a:t>
            </a:r>
            <a:r>
              <a:rPr lang="hu-HU" altLang="sk-SK" sz="6400" b="1" dirty="0" smtClean="0"/>
              <a:t>                   v </a:t>
            </a:r>
            <a:r>
              <a:rPr lang="hu-HU" altLang="sk-SK" sz="6400" b="1" dirty="0" err="1"/>
              <a:t>súčasnej</a:t>
            </a:r>
            <a:r>
              <a:rPr lang="hu-HU" altLang="sk-SK" sz="6400" b="1" dirty="0"/>
              <a:t> </a:t>
            </a:r>
            <a:r>
              <a:rPr lang="hu-HU" altLang="sk-SK" sz="6400" b="1" dirty="0" err="1"/>
              <a:t>slovenčine</a:t>
            </a:r>
            <a:endParaRPr lang="hu-HU" altLang="sk-SK" sz="6400" b="1" dirty="0"/>
          </a:p>
          <a:p>
            <a:pPr eaLnBrk="1" hangingPunct="1">
              <a:lnSpc>
                <a:spcPct val="80000"/>
              </a:lnSpc>
            </a:pPr>
            <a:endParaRPr lang="hu-HU" altLang="sk-SK" sz="2000" dirty="0"/>
          </a:p>
          <a:p>
            <a:pPr eaLnBrk="1" hangingPunct="1">
              <a:lnSpc>
                <a:spcPct val="80000"/>
              </a:lnSpc>
            </a:pPr>
            <a:r>
              <a:rPr lang="hu-HU" altLang="sk-SK" sz="2000" dirty="0" err="1"/>
              <a:t>Neistota</a:t>
            </a:r>
            <a:r>
              <a:rPr lang="hu-HU" altLang="sk-SK" sz="2000" dirty="0"/>
              <a:t>: </a:t>
            </a:r>
            <a:r>
              <a:rPr lang="hu-HU" altLang="sk-SK" sz="2000" dirty="0" err="1"/>
              <a:t>spojené</a:t>
            </a:r>
            <a:r>
              <a:rPr lang="hu-HU" altLang="sk-SK" sz="2000" dirty="0"/>
              <a:t> </a:t>
            </a:r>
            <a:r>
              <a:rPr lang="hu-HU" altLang="sk-SK" sz="2000" dirty="0" err="1"/>
              <a:t>so</a:t>
            </a:r>
            <a:r>
              <a:rPr lang="hu-HU" altLang="sk-SK" sz="2000" dirty="0"/>
              <a:t>… </a:t>
            </a:r>
            <a:r>
              <a:rPr lang="hu-HU" altLang="sk-SK" sz="2000" dirty="0" err="1"/>
              <a:t>niečo</a:t>
            </a:r>
            <a:r>
              <a:rPr lang="hu-HU" altLang="sk-SK" sz="2000" dirty="0"/>
              <a:t> s… </a:t>
            </a:r>
          </a:p>
          <a:p>
            <a:pPr eaLnBrk="1" hangingPunct="1">
              <a:lnSpc>
                <a:spcPct val="80000"/>
              </a:lnSpc>
            </a:pPr>
            <a:r>
              <a:rPr lang="hu-HU" altLang="sk-SK" sz="2000" dirty="0" err="1"/>
              <a:t>Hmlistý</a:t>
            </a:r>
            <a:r>
              <a:rPr lang="hu-HU" altLang="sk-SK" sz="2000" dirty="0"/>
              <a:t> </a:t>
            </a:r>
            <a:r>
              <a:rPr lang="hu-HU" altLang="sk-SK" sz="2000" dirty="0" err="1"/>
              <a:t>význam</a:t>
            </a:r>
            <a:r>
              <a:rPr lang="hu-HU" altLang="sk-SK" sz="2000" dirty="0"/>
              <a:t>, </a:t>
            </a:r>
            <a:r>
              <a:rPr lang="hu-HU" altLang="sk-SK" sz="2000" dirty="0" err="1"/>
              <a:t>ale</a:t>
            </a:r>
            <a:r>
              <a:rPr lang="hu-HU" altLang="sk-SK" sz="2000" dirty="0"/>
              <a:t> </a:t>
            </a:r>
            <a:r>
              <a:rPr lang="hu-HU" altLang="sk-SK" sz="2000" dirty="0" err="1"/>
              <a:t>synonymá</a:t>
            </a:r>
            <a:r>
              <a:rPr lang="hu-HU" altLang="sk-SK" sz="2000" dirty="0"/>
              <a:t>, </a:t>
            </a:r>
            <a:r>
              <a:rPr lang="hu-HU" altLang="sk-SK" sz="2000" dirty="0" err="1"/>
              <a:t>tematický</a:t>
            </a:r>
            <a:r>
              <a:rPr lang="hu-HU" altLang="sk-SK" sz="2000" dirty="0"/>
              <a:t> </a:t>
            </a:r>
            <a:r>
              <a:rPr lang="hu-HU" altLang="sk-SK" sz="2000" dirty="0" err="1"/>
              <a:t>okruh</a:t>
            </a:r>
            <a:r>
              <a:rPr lang="hu-HU" altLang="sk-SK" sz="2000" dirty="0"/>
              <a:t> </a:t>
            </a:r>
            <a:r>
              <a:rPr lang="hu-HU" altLang="sk-SK" sz="2000" dirty="0" err="1"/>
              <a:t>približne</a:t>
            </a:r>
            <a:r>
              <a:rPr lang="hu-HU" altLang="sk-SK" sz="2000" dirty="0"/>
              <a:t> </a:t>
            </a:r>
            <a:r>
              <a:rPr lang="hu-HU" altLang="sk-SK" sz="2000" dirty="0" err="1"/>
              <a:t>trafili</a:t>
            </a:r>
            <a:r>
              <a:rPr lang="hu-HU" altLang="sk-SK" sz="2000" dirty="0"/>
              <a:t>:</a:t>
            </a:r>
          </a:p>
          <a:p>
            <a:pPr marL="2154238" indent="0" eaLnBrk="1" hangingPunct="1">
              <a:lnSpc>
                <a:spcPct val="80000"/>
              </a:lnSpc>
              <a:buFont typeface="Wingdings" panose="05000000000000000000" pitchFamily="2" charset="2"/>
              <a:buNone/>
            </a:pPr>
            <a:r>
              <a:rPr lang="hu-HU" altLang="sk-SK" sz="2000" dirty="0" err="1"/>
              <a:t>fusekľa</a:t>
            </a:r>
            <a:r>
              <a:rPr lang="hu-HU" altLang="sk-SK" sz="2000" dirty="0"/>
              <a:t>: </a:t>
            </a:r>
            <a:r>
              <a:rPr lang="hu-HU" altLang="sk-SK" sz="2000" dirty="0" err="1"/>
              <a:t>ponožka</a:t>
            </a:r>
            <a:r>
              <a:rPr lang="hu-HU" altLang="sk-SK" sz="2000" dirty="0"/>
              <a:t>, topánka, </a:t>
            </a:r>
            <a:r>
              <a:rPr lang="hu-HU" altLang="sk-SK" sz="2000" dirty="0" err="1"/>
              <a:t>zimné</a:t>
            </a:r>
            <a:r>
              <a:rPr lang="hu-HU" altLang="sk-SK" sz="2000" dirty="0"/>
              <a:t> </a:t>
            </a:r>
            <a:r>
              <a:rPr lang="hu-HU" altLang="sk-SK" sz="2000" dirty="0" err="1"/>
              <a:t>oblečenie</a:t>
            </a:r>
            <a:r>
              <a:rPr lang="hu-HU" altLang="sk-SK" sz="2000" dirty="0"/>
              <a:t>; </a:t>
            </a:r>
          </a:p>
          <a:p>
            <a:pPr marL="2154238" indent="0" eaLnBrk="1" hangingPunct="1">
              <a:lnSpc>
                <a:spcPct val="80000"/>
              </a:lnSpc>
              <a:buFont typeface="Wingdings" panose="05000000000000000000" pitchFamily="2" charset="2"/>
              <a:buNone/>
            </a:pPr>
            <a:r>
              <a:rPr lang="hu-HU" altLang="sk-SK" sz="2000" dirty="0" err="1"/>
              <a:t>gamaša</a:t>
            </a:r>
            <a:r>
              <a:rPr lang="hu-HU" altLang="sk-SK" sz="2000" dirty="0"/>
              <a:t>: </a:t>
            </a:r>
            <a:r>
              <a:rPr lang="hu-HU" altLang="sk-SK" sz="2000" dirty="0" err="1"/>
              <a:t>tepláky</a:t>
            </a:r>
            <a:r>
              <a:rPr lang="hu-HU" altLang="sk-SK" sz="2000" dirty="0"/>
              <a:t>, </a:t>
            </a:r>
            <a:r>
              <a:rPr lang="hu-HU" altLang="sk-SK" sz="2000" dirty="0" err="1"/>
              <a:t>obuv</a:t>
            </a:r>
            <a:r>
              <a:rPr lang="hu-HU" altLang="sk-SK" sz="2000" dirty="0"/>
              <a:t>, </a:t>
            </a:r>
            <a:r>
              <a:rPr lang="hu-HU" altLang="sk-SK" sz="2000" dirty="0" err="1"/>
              <a:t>pančucha</a:t>
            </a:r>
            <a:r>
              <a:rPr lang="hu-HU" altLang="sk-SK" sz="2000" dirty="0"/>
              <a:t>, </a:t>
            </a:r>
            <a:r>
              <a:rPr lang="hu-HU" altLang="sk-SK" sz="2000" dirty="0" err="1"/>
              <a:t>podkolienka</a:t>
            </a:r>
            <a:endParaRPr lang="hu-HU" altLang="sk-SK" sz="2000" dirty="0"/>
          </a:p>
          <a:p>
            <a:pPr marL="2154238" indent="0" eaLnBrk="1" hangingPunct="1">
              <a:lnSpc>
                <a:spcPct val="80000"/>
              </a:lnSpc>
              <a:buFont typeface="Wingdings" panose="05000000000000000000" pitchFamily="2" charset="2"/>
              <a:buNone/>
            </a:pPr>
            <a:r>
              <a:rPr lang="hu-HU" altLang="sk-SK" sz="2000" dirty="0"/>
              <a:t>glanc: </a:t>
            </a:r>
            <a:r>
              <a:rPr lang="hu-HU" altLang="sk-SK" sz="2000" dirty="0" err="1"/>
              <a:t>lesk</a:t>
            </a:r>
            <a:r>
              <a:rPr lang="hu-HU" altLang="sk-SK" sz="2000" dirty="0"/>
              <a:t>, pohár, </a:t>
            </a:r>
            <a:r>
              <a:rPr lang="hu-HU" altLang="sk-SK" sz="2000" dirty="0" err="1"/>
              <a:t>čistý</a:t>
            </a:r>
            <a:endParaRPr lang="hu-HU" altLang="sk-SK" sz="2000" dirty="0"/>
          </a:p>
          <a:p>
            <a:pPr marL="2154238" indent="0" eaLnBrk="1" hangingPunct="1">
              <a:lnSpc>
                <a:spcPct val="80000"/>
              </a:lnSpc>
              <a:buFont typeface="Wingdings" panose="05000000000000000000" pitchFamily="2" charset="2"/>
              <a:buNone/>
            </a:pPr>
            <a:r>
              <a:rPr lang="hu-HU" altLang="sk-SK" sz="2000" dirty="0" err="1"/>
              <a:t>grís</a:t>
            </a:r>
            <a:r>
              <a:rPr lang="hu-HU" altLang="sk-SK" sz="2000" dirty="0"/>
              <a:t>: </a:t>
            </a:r>
            <a:r>
              <a:rPr lang="hu-HU" altLang="sk-SK" sz="2000" dirty="0" err="1"/>
              <a:t>kaša</a:t>
            </a:r>
            <a:r>
              <a:rPr lang="hu-HU" altLang="sk-SK" sz="2000" dirty="0"/>
              <a:t>, </a:t>
            </a:r>
            <a:r>
              <a:rPr lang="hu-HU" altLang="sk-SK" sz="2000" dirty="0" err="1"/>
              <a:t>krupica</a:t>
            </a:r>
            <a:r>
              <a:rPr lang="hu-HU" altLang="sk-SK" sz="2000" dirty="0"/>
              <a:t>, </a:t>
            </a:r>
            <a:r>
              <a:rPr lang="hu-HU" altLang="sk-SK" sz="2000" dirty="0" err="1"/>
              <a:t>jedlo</a:t>
            </a:r>
            <a:endParaRPr lang="hu-HU" altLang="sk-SK" sz="2000" dirty="0"/>
          </a:p>
          <a:p>
            <a:pPr marL="2154238" indent="0" eaLnBrk="1" hangingPunct="1">
              <a:lnSpc>
                <a:spcPct val="80000"/>
              </a:lnSpc>
              <a:buFont typeface="Wingdings" panose="05000000000000000000" pitchFamily="2" charset="2"/>
              <a:buNone/>
            </a:pPr>
            <a:r>
              <a:rPr lang="hu-HU" altLang="sk-SK" sz="2000" dirty="0" err="1"/>
              <a:t>pakovať</a:t>
            </a:r>
            <a:r>
              <a:rPr lang="hu-HU" altLang="sk-SK" sz="2000" dirty="0"/>
              <a:t>: </a:t>
            </a:r>
            <a:r>
              <a:rPr lang="hu-HU" altLang="sk-SK" sz="2000" dirty="0" err="1"/>
              <a:t>pozbierať</a:t>
            </a:r>
            <a:r>
              <a:rPr lang="hu-HU" altLang="sk-SK" sz="2000" dirty="0"/>
              <a:t>, </a:t>
            </a:r>
            <a:r>
              <a:rPr lang="hu-HU" altLang="sk-SK" sz="2000" dirty="0" err="1"/>
              <a:t>ísť</a:t>
            </a:r>
            <a:r>
              <a:rPr lang="hu-HU" altLang="sk-SK" sz="2000" dirty="0"/>
              <a:t> </a:t>
            </a:r>
            <a:r>
              <a:rPr lang="hu-HU" altLang="sk-SK" sz="2000" dirty="0" err="1"/>
              <a:t>preč</a:t>
            </a:r>
            <a:r>
              <a:rPr lang="hu-HU" altLang="sk-SK" sz="2000" dirty="0"/>
              <a:t>, </a:t>
            </a:r>
            <a:r>
              <a:rPr lang="hu-HU" altLang="sk-SK" sz="2000" dirty="0" err="1"/>
              <a:t>zmiznúť</a:t>
            </a:r>
            <a:r>
              <a:rPr lang="hu-HU" altLang="sk-SK" sz="2000" dirty="0"/>
              <a:t>, </a:t>
            </a:r>
            <a:r>
              <a:rPr lang="hu-HU" altLang="sk-SK" sz="2000" dirty="0" err="1"/>
              <a:t>baliť</a:t>
            </a:r>
            <a:r>
              <a:rPr lang="hu-HU" altLang="sk-SK" sz="2000" dirty="0"/>
              <a:t> (</a:t>
            </a:r>
            <a:r>
              <a:rPr lang="hu-HU" altLang="sk-SK" sz="2000" dirty="0" err="1"/>
              <a:t>sa</a:t>
            </a:r>
            <a:r>
              <a:rPr lang="hu-HU" altLang="sk-SK" sz="2000" dirty="0"/>
              <a:t>)</a:t>
            </a:r>
          </a:p>
          <a:p>
            <a:pPr marL="2154238" indent="0" eaLnBrk="1" hangingPunct="1">
              <a:lnSpc>
                <a:spcPct val="80000"/>
              </a:lnSpc>
              <a:buFont typeface="Wingdings" panose="05000000000000000000" pitchFamily="2" charset="2"/>
              <a:buNone/>
            </a:pPr>
            <a:r>
              <a:rPr lang="hu-HU" altLang="sk-SK" sz="2000" dirty="0" err="1"/>
              <a:t>financ</a:t>
            </a:r>
            <a:r>
              <a:rPr lang="hu-HU" altLang="sk-SK" sz="2000" dirty="0"/>
              <a:t>:</a:t>
            </a:r>
            <a:r>
              <a:rPr lang="hu-HU" altLang="sk-SK" sz="2000" dirty="0" err="1"/>
              <a:t>peniaze</a:t>
            </a:r>
            <a:r>
              <a:rPr lang="hu-HU" altLang="sk-SK" sz="2000" dirty="0"/>
              <a:t>, </a:t>
            </a:r>
            <a:r>
              <a:rPr lang="hu-HU" altLang="sk-SK" sz="2000" dirty="0" err="1"/>
              <a:t>účtovník</a:t>
            </a:r>
            <a:endParaRPr lang="hu-HU" altLang="sk-SK" sz="2000" dirty="0"/>
          </a:p>
          <a:p>
            <a:pPr marL="2154238" indent="0" eaLnBrk="1" hangingPunct="1">
              <a:lnSpc>
                <a:spcPct val="80000"/>
              </a:lnSpc>
              <a:buFont typeface="Wingdings" panose="05000000000000000000" pitchFamily="2" charset="2"/>
              <a:buNone/>
            </a:pPr>
            <a:r>
              <a:rPr lang="hu-HU" altLang="sk-SK" sz="2000" dirty="0" err="1"/>
              <a:t>fras</a:t>
            </a:r>
            <a:r>
              <a:rPr lang="hu-HU" altLang="sk-SK" sz="2000" dirty="0"/>
              <a:t>: </a:t>
            </a:r>
            <a:r>
              <a:rPr lang="hu-HU" altLang="sk-SK" sz="2000" dirty="0" err="1"/>
              <a:t>smola</a:t>
            </a:r>
            <a:r>
              <a:rPr lang="hu-HU" altLang="sk-SK" sz="2000" dirty="0"/>
              <a:t>, </a:t>
            </a:r>
            <a:r>
              <a:rPr lang="hu-HU" altLang="sk-SK" sz="2000" dirty="0" err="1"/>
              <a:t>nadávka</a:t>
            </a:r>
            <a:r>
              <a:rPr lang="hu-HU" altLang="sk-SK" sz="2000" dirty="0"/>
              <a:t>, </a:t>
            </a:r>
            <a:r>
              <a:rPr lang="hu-HU" altLang="sk-SK" sz="2000" dirty="0" err="1"/>
              <a:t>beťár</a:t>
            </a:r>
            <a:r>
              <a:rPr lang="hu-HU" altLang="sk-SK" sz="2000" dirty="0"/>
              <a:t>, </a:t>
            </a:r>
            <a:r>
              <a:rPr lang="hu-HU" altLang="sk-SK" sz="2000" dirty="0" err="1"/>
              <a:t>zlé</a:t>
            </a:r>
            <a:r>
              <a:rPr lang="hu-HU" altLang="sk-SK" sz="2000" dirty="0"/>
              <a:t>, </a:t>
            </a:r>
            <a:r>
              <a:rPr lang="hu-HU" altLang="sk-SK" sz="2000" dirty="0" err="1"/>
              <a:t>neporiadok</a:t>
            </a:r>
            <a:r>
              <a:rPr lang="hu-HU" altLang="sk-SK" sz="2000" dirty="0"/>
              <a:t>, </a:t>
            </a:r>
            <a:r>
              <a:rPr lang="hu-HU" altLang="sk-SK" sz="2000" dirty="0" err="1"/>
              <a:t>diabol</a:t>
            </a:r>
            <a:r>
              <a:rPr lang="hu-HU" altLang="sk-SK" sz="2000" dirty="0"/>
              <a:t>, </a:t>
            </a:r>
            <a:r>
              <a:rPr lang="hu-HU" altLang="sk-SK" sz="2000" dirty="0" err="1"/>
              <a:t>východniarska</a:t>
            </a:r>
            <a:r>
              <a:rPr lang="hu-HU" altLang="sk-SK" sz="2000" dirty="0"/>
              <a:t> </a:t>
            </a:r>
            <a:r>
              <a:rPr lang="hu-HU" altLang="sk-SK" sz="2000" dirty="0" err="1"/>
              <a:t>nadávka</a:t>
            </a:r>
            <a:endParaRPr lang="hu-HU" altLang="sk-SK" sz="2000" dirty="0"/>
          </a:p>
          <a:p>
            <a:pPr eaLnBrk="1" hangingPunct="1">
              <a:lnSpc>
                <a:spcPct val="80000"/>
              </a:lnSpc>
            </a:pPr>
            <a:r>
              <a:rPr lang="hu-HU" altLang="sk-SK" sz="2000" dirty="0" err="1"/>
              <a:t>Zúženie</a:t>
            </a:r>
            <a:r>
              <a:rPr lang="hu-HU" altLang="sk-SK" sz="2000" dirty="0"/>
              <a:t>/</a:t>
            </a:r>
            <a:r>
              <a:rPr lang="hu-HU" altLang="sk-SK" sz="2000" dirty="0" err="1"/>
              <a:t>rozšírenie</a:t>
            </a:r>
            <a:r>
              <a:rPr lang="hu-HU" altLang="sk-SK" sz="2000" dirty="0"/>
              <a:t>/</a:t>
            </a:r>
            <a:r>
              <a:rPr lang="hu-HU" altLang="sk-SK" sz="2000" dirty="0" err="1"/>
              <a:t>zmena</a:t>
            </a:r>
            <a:r>
              <a:rPr lang="hu-HU" altLang="sk-SK" sz="2000" dirty="0"/>
              <a:t> </a:t>
            </a:r>
            <a:r>
              <a:rPr lang="hu-HU" altLang="sk-SK" sz="2000" dirty="0" err="1"/>
              <a:t>významu</a:t>
            </a:r>
            <a:r>
              <a:rPr lang="hu-HU" altLang="sk-SK" sz="2000" dirty="0"/>
              <a:t>: </a:t>
            </a:r>
            <a:r>
              <a:rPr lang="hu-HU" altLang="sk-SK" sz="2000" dirty="0" err="1"/>
              <a:t>gurtňa</a:t>
            </a:r>
            <a:r>
              <a:rPr lang="hu-HU" altLang="sk-SK" sz="2000" dirty="0"/>
              <a:t>: na </a:t>
            </a:r>
            <a:r>
              <a:rPr lang="hu-HU" altLang="sk-SK" sz="2000" dirty="0" err="1"/>
              <a:t>drevo</a:t>
            </a:r>
            <a:r>
              <a:rPr lang="hu-HU" altLang="sk-SK" sz="2000" dirty="0"/>
              <a:t> pás, </a:t>
            </a:r>
          </a:p>
          <a:p>
            <a:pPr marL="2154238" indent="0" eaLnBrk="1" hangingPunct="1">
              <a:lnSpc>
                <a:spcPct val="80000"/>
              </a:lnSpc>
              <a:buFont typeface="Wingdings" panose="05000000000000000000" pitchFamily="2" charset="2"/>
              <a:buNone/>
            </a:pPr>
            <a:r>
              <a:rPr lang="hu-HU" altLang="sk-SK" sz="2000" dirty="0"/>
              <a:t>ráf: </a:t>
            </a:r>
            <a:r>
              <a:rPr lang="hu-HU" altLang="sk-SK" sz="2000" dirty="0" err="1"/>
              <a:t>okraj</a:t>
            </a:r>
            <a:r>
              <a:rPr lang="hu-HU" altLang="sk-SK" sz="2000" dirty="0"/>
              <a:t>, </a:t>
            </a:r>
            <a:r>
              <a:rPr lang="hu-HU" altLang="sk-SK" sz="2000" dirty="0" err="1"/>
              <a:t>časť</a:t>
            </a:r>
            <a:r>
              <a:rPr lang="hu-HU" altLang="sk-SK" sz="2000" dirty="0"/>
              <a:t> </a:t>
            </a:r>
            <a:r>
              <a:rPr lang="hu-HU" altLang="sk-SK" sz="2000" dirty="0" err="1"/>
              <a:t>kolesa</a:t>
            </a:r>
            <a:r>
              <a:rPr lang="hu-HU" altLang="sk-SK" sz="2000" dirty="0"/>
              <a:t>, </a:t>
            </a:r>
            <a:r>
              <a:rPr lang="hu-HU" altLang="sk-SK" sz="2000" dirty="0" err="1"/>
              <a:t>ventil</a:t>
            </a:r>
            <a:endParaRPr lang="hu-HU" altLang="sk-SK" sz="2000" dirty="0"/>
          </a:p>
          <a:p>
            <a:pPr marL="2154238" indent="0" eaLnBrk="1" hangingPunct="1">
              <a:lnSpc>
                <a:spcPct val="80000"/>
              </a:lnSpc>
              <a:buFont typeface="Wingdings" panose="05000000000000000000" pitchFamily="2" charset="2"/>
              <a:buNone/>
            </a:pPr>
            <a:r>
              <a:rPr lang="hu-HU" altLang="sk-SK" sz="2000" dirty="0" err="1"/>
              <a:t>rínok</a:t>
            </a:r>
            <a:r>
              <a:rPr lang="hu-HU" altLang="sk-SK" sz="2000" dirty="0"/>
              <a:t>: </a:t>
            </a:r>
            <a:r>
              <a:rPr lang="hu-HU" altLang="sk-SK" sz="2000" dirty="0" err="1"/>
              <a:t>jarmok</a:t>
            </a:r>
            <a:r>
              <a:rPr lang="hu-HU" altLang="sk-SK" sz="2000" dirty="0"/>
              <a:t>, </a:t>
            </a:r>
            <a:r>
              <a:rPr lang="hu-HU" altLang="sk-SK" sz="2000" dirty="0" err="1"/>
              <a:t>námestie</a:t>
            </a:r>
            <a:r>
              <a:rPr lang="hu-HU" altLang="sk-SK" sz="2000" dirty="0"/>
              <a:t>, </a:t>
            </a:r>
            <a:r>
              <a:rPr lang="hu-HU" altLang="sk-SK" sz="2000" dirty="0" err="1"/>
              <a:t>tržnica</a:t>
            </a:r>
            <a:r>
              <a:rPr lang="hu-HU" altLang="sk-SK" sz="2000" dirty="0"/>
              <a:t>, </a:t>
            </a:r>
          </a:p>
          <a:p>
            <a:pPr marL="2154238" indent="0" eaLnBrk="1" hangingPunct="1">
              <a:lnSpc>
                <a:spcPct val="80000"/>
              </a:lnSpc>
              <a:buFont typeface="Wingdings" panose="05000000000000000000" pitchFamily="2" charset="2"/>
              <a:buNone/>
            </a:pPr>
            <a:r>
              <a:rPr lang="hu-HU" altLang="sk-SK" sz="2000" dirty="0" err="1"/>
              <a:t>fraj</a:t>
            </a:r>
            <a:r>
              <a:rPr lang="hu-HU" altLang="sk-SK" sz="2000" dirty="0"/>
              <a:t>: pauza, </a:t>
            </a:r>
            <a:r>
              <a:rPr lang="hu-HU" altLang="sk-SK" sz="2000" dirty="0" err="1"/>
              <a:t>rande</a:t>
            </a:r>
            <a:r>
              <a:rPr lang="hu-HU" altLang="sk-SK" sz="2000" dirty="0"/>
              <a:t>, von, </a:t>
            </a:r>
            <a:r>
              <a:rPr lang="hu-HU" altLang="sk-SK" sz="2000" dirty="0" err="1"/>
              <a:t>oddych</a:t>
            </a:r>
            <a:endParaRPr lang="hu-HU" altLang="sk-SK" sz="2000" dirty="0"/>
          </a:p>
          <a:p>
            <a:pPr marL="2154238" indent="0" eaLnBrk="1" hangingPunct="1">
              <a:lnSpc>
                <a:spcPct val="80000"/>
              </a:lnSpc>
              <a:buFont typeface="Wingdings" panose="05000000000000000000" pitchFamily="2" charset="2"/>
              <a:buNone/>
            </a:pPr>
            <a:r>
              <a:rPr lang="hu-HU" altLang="sk-SK" sz="2000" dirty="0" err="1"/>
              <a:t>kšeft</a:t>
            </a:r>
            <a:r>
              <a:rPr lang="hu-HU" altLang="sk-SK" sz="2000" dirty="0"/>
              <a:t>: </a:t>
            </a:r>
            <a:r>
              <a:rPr lang="hu-HU" altLang="sk-SK" sz="2000" dirty="0" err="1"/>
              <a:t>biznis</a:t>
            </a:r>
            <a:r>
              <a:rPr lang="hu-HU" altLang="sk-SK" sz="2000" dirty="0"/>
              <a:t>, </a:t>
            </a:r>
            <a:r>
              <a:rPr lang="hu-HU" altLang="sk-SK" sz="2000" dirty="0" err="1"/>
              <a:t>obchod</a:t>
            </a:r>
            <a:r>
              <a:rPr lang="hu-HU" altLang="sk-SK" sz="2000" dirty="0"/>
              <a:t>, </a:t>
            </a:r>
            <a:r>
              <a:rPr lang="hu-HU" altLang="sk-SK" sz="2000" dirty="0" err="1"/>
              <a:t>zmluva</a:t>
            </a:r>
            <a:r>
              <a:rPr lang="hu-HU" altLang="sk-SK" sz="2000" dirty="0"/>
              <a:t>, </a:t>
            </a:r>
            <a:r>
              <a:rPr lang="hu-HU" altLang="sk-SK" sz="2000" dirty="0" err="1"/>
              <a:t>zárobok</a:t>
            </a:r>
            <a:r>
              <a:rPr lang="hu-HU" altLang="sk-SK" sz="2000" dirty="0"/>
              <a:t>, </a:t>
            </a:r>
            <a:r>
              <a:rPr lang="hu-HU" altLang="sk-SK" sz="2000" dirty="0" err="1"/>
              <a:t>kšeft</a:t>
            </a:r>
            <a:endParaRPr lang="hu-HU" altLang="sk-SK" sz="2000" dirty="0"/>
          </a:p>
          <a:p>
            <a:pPr marL="2154238" indent="0" eaLnBrk="1" hangingPunct="1">
              <a:lnSpc>
                <a:spcPct val="80000"/>
              </a:lnSpc>
              <a:buFont typeface="Wingdings" panose="05000000000000000000" pitchFamily="2" charset="2"/>
              <a:buNone/>
            </a:pPr>
            <a:r>
              <a:rPr lang="hu-HU" altLang="sk-SK" sz="2000" dirty="0"/>
              <a:t>cech: </a:t>
            </a:r>
            <a:r>
              <a:rPr lang="hu-HU" altLang="sk-SK" sz="2000" dirty="0" err="1"/>
              <a:t>dielňa</a:t>
            </a:r>
            <a:r>
              <a:rPr lang="hu-HU" altLang="sk-SK" sz="2000" dirty="0"/>
              <a:t>, </a:t>
            </a:r>
            <a:r>
              <a:rPr lang="hu-HU" altLang="sk-SK" sz="2000" dirty="0" err="1"/>
              <a:t>spolok</a:t>
            </a:r>
            <a:r>
              <a:rPr lang="hu-HU" altLang="sk-SK" sz="2000" dirty="0"/>
              <a:t>, </a:t>
            </a:r>
            <a:r>
              <a:rPr lang="hu-HU" altLang="sk-SK" sz="2000" dirty="0" err="1"/>
              <a:t>krčma</a:t>
            </a:r>
            <a:r>
              <a:rPr lang="hu-HU" altLang="sk-SK" sz="2000" dirty="0"/>
              <a:t>, klub, </a:t>
            </a:r>
            <a:r>
              <a:rPr lang="hu-HU" altLang="sk-SK" sz="1800" dirty="0" err="1"/>
              <a:t>združenie</a:t>
            </a:r>
            <a:r>
              <a:rPr lang="hu-HU" altLang="sk-SK" sz="1800" dirty="0"/>
              <a:t>, </a:t>
            </a:r>
            <a:r>
              <a:rPr lang="hu-HU" altLang="sk-SK" sz="1800" dirty="0" err="1"/>
              <a:t>remeselník</a:t>
            </a:r>
            <a:endParaRPr lang="hu-HU" altLang="sk-SK" sz="1800" dirty="0"/>
          </a:p>
          <a:p>
            <a:pPr marL="2154238" indent="0" eaLnBrk="1" hangingPunct="1">
              <a:lnSpc>
                <a:spcPct val="80000"/>
              </a:lnSpc>
              <a:buFont typeface="Wingdings" panose="05000000000000000000" pitchFamily="2" charset="2"/>
              <a:buNone/>
            </a:pPr>
            <a:r>
              <a:rPr lang="hu-HU" altLang="sk-SK" sz="2000" dirty="0" err="1"/>
              <a:t>fúra</a:t>
            </a:r>
            <a:r>
              <a:rPr lang="hu-HU" altLang="sk-SK" sz="2000" dirty="0"/>
              <a:t>: </a:t>
            </a:r>
            <a:r>
              <a:rPr lang="hu-HU" altLang="sk-SK" sz="2000" dirty="0" err="1"/>
              <a:t>veľa</a:t>
            </a:r>
            <a:r>
              <a:rPr lang="hu-HU" altLang="sk-SK" sz="2000" dirty="0"/>
              <a:t>, </a:t>
            </a:r>
            <a:r>
              <a:rPr lang="hu-HU" altLang="sk-SK" sz="2000" dirty="0" err="1"/>
              <a:t>kopa</a:t>
            </a:r>
            <a:endParaRPr lang="hu-HU" altLang="sk-SK" sz="2000" dirty="0"/>
          </a:p>
          <a:p>
            <a:pPr eaLnBrk="1" hangingPunct="1">
              <a:lnSpc>
                <a:spcPct val="80000"/>
              </a:lnSpc>
              <a:buFont typeface="Wingdings" panose="05000000000000000000" pitchFamily="2" charset="2"/>
              <a:buNone/>
            </a:pPr>
            <a:endParaRPr lang="hu-HU" altLang="sk-SK" sz="2000" dirty="0"/>
          </a:p>
          <a:p>
            <a:pPr eaLnBrk="1" hangingPunct="1">
              <a:lnSpc>
                <a:spcPct val="80000"/>
              </a:lnSpc>
              <a:buFont typeface="Wingdings" panose="05000000000000000000" pitchFamily="2" charset="2"/>
              <a:buNone/>
            </a:pPr>
            <a:endParaRPr lang="hu-HU" altLang="sk-SK" sz="2000" dirty="0"/>
          </a:p>
          <a:p>
            <a:pPr eaLnBrk="1" hangingPunct="1">
              <a:lnSpc>
                <a:spcPct val="80000"/>
              </a:lnSpc>
              <a:buFont typeface="Wingdings" panose="05000000000000000000" pitchFamily="2" charset="2"/>
              <a:buNone/>
            </a:pPr>
            <a:endParaRPr lang="hu-HU" altLang="sk-SK" sz="2000" dirty="0"/>
          </a:p>
          <a:p>
            <a:pPr eaLnBrk="1" hangingPunct="1">
              <a:lnSpc>
                <a:spcPct val="80000"/>
              </a:lnSpc>
            </a:pPr>
            <a:endParaRPr lang="hu-HU" altLang="sk-SK" sz="2000" dirty="0"/>
          </a:p>
          <a:p>
            <a:pPr eaLnBrk="1" hangingPunct="1">
              <a:lnSpc>
                <a:spcPct val="80000"/>
              </a:lnSpc>
            </a:pPr>
            <a:endParaRPr lang="hu-HU" altLang="sk-SK" sz="1400" dirty="0"/>
          </a:p>
          <a:p>
            <a:pPr eaLnBrk="1" hangingPunct="1">
              <a:lnSpc>
                <a:spcPct val="80000"/>
              </a:lnSpc>
              <a:buFont typeface="Wingdings" panose="05000000000000000000" pitchFamily="2" charset="2"/>
              <a:buNone/>
            </a:pPr>
            <a:endParaRPr lang="hu-HU" altLang="sk-SK" sz="1400" dirty="0"/>
          </a:p>
          <a:p>
            <a:pPr eaLnBrk="1" hangingPunct="1">
              <a:lnSpc>
                <a:spcPct val="80000"/>
              </a:lnSpc>
              <a:buFont typeface="Wingdings" panose="05000000000000000000" pitchFamily="2" charset="2"/>
              <a:buNone/>
            </a:pPr>
            <a:endParaRPr lang="de-DE" altLang="sk-SK" sz="1000" dirty="0"/>
          </a:p>
        </p:txBody>
      </p:sp>
    </p:spTree>
    <p:extLst>
      <p:ext uri="{BB962C8B-B14F-4D97-AF65-F5344CB8AC3E}">
        <p14:creationId xmlns:p14="http://schemas.microsoft.com/office/powerpoint/2010/main" val="29271780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hu-HU" altLang="sk-SK"/>
              <a:t> </a:t>
            </a:r>
          </a:p>
        </p:txBody>
      </p:sp>
      <p:sp>
        <p:nvSpPr>
          <p:cNvPr id="14339" name="Rectangle 3"/>
          <p:cNvSpPr>
            <a:spLocks noGrp="1" noChangeArrowheads="1"/>
          </p:cNvSpPr>
          <p:nvPr>
            <p:ph type="body" idx="1"/>
          </p:nvPr>
        </p:nvSpPr>
        <p:spPr>
          <a:xfrm>
            <a:off x="838200" y="765174"/>
            <a:ext cx="9383713" cy="5608329"/>
          </a:xfrm>
        </p:spPr>
        <p:txBody>
          <a:bodyPr>
            <a:normAutofit lnSpcReduction="10000"/>
          </a:bodyPr>
          <a:lstStyle/>
          <a:p>
            <a:pPr eaLnBrk="1" hangingPunct="1">
              <a:lnSpc>
                <a:spcPct val="80000"/>
              </a:lnSpc>
            </a:pPr>
            <a:r>
              <a:rPr lang="hu-HU" altLang="sk-SK" sz="2000" dirty="0" err="1"/>
              <a:t>Presne</a:t>
            </a:r>
            <a:r>
              <a:rPr lang="hu-HU" altLang="sk-SK" sz="2000" dirty="0"/>
              <a:t> </a:t>
            </a:r>
            <a:r>
              <a:rPr lang="hu-HU" altLang="sk-SK" sz="2000" dirty="0" err="1"/>
              <a:t>uvedený</a:t>
            </a:r>
            <a:r>
              <a:rPr lang="hu-HU" altLang="sk-SK" sz="2000" dirty="0"/>
              <a:t> </a:t>
            </a:r>
            <a:r>
              <a:rPr lang="hu-HU" altLang="sk-SK" sz="2000" dirty="0" err="1"/>
              <a:t>význam</a:t>
            </a:r>
            <a:r>
              <a:rPr lang="hu-HU" altLang="sk-SK" sz="2000" dirty="0"/>
              <a:t>: </a:t>
            </a:r>
            <a:r>
              <a:rPr lang="hu-HU" altLang="sk-SK" sz="2000" dirty="0" err="1"/>
              <a:t>papendekel</a:t>
            </a:r>
            <a:r>
              <a:rPr lang="hu-HU" altLang="sk-SK" sz="2000" dirty="0"/>
              <a:t>: </a:t>
            </a:r>
            <a:r>
              <a:rPr lang="hu-HU" altLang="sk-SK" sz="2000" dirty="0" err="1"/>
              <a:t>hrubý</a:t>
            </a:r>
            <a:r>
              <a:rPr lang="hu-HU" altLang="sk-SK" sz="2000" dirty="0"/>
              <a:t> </a:t>
            </a:r>
            <a:r>
              <a:rPr lang="hu-HU" altLang="sk-SK" sz="2000" dirty="0" err="1"/>
              <a:t>papier</a:t>
            </a:r>
            <a:r>
              <a:rPr lang="hu-HU" altLang="sk-SK" sz="2000" dirty="0"/>
              <a:t>, partaj: </a:t>
            </a:r>
            <a:r>
              <a:rPr lang="hu-HU" altLang="sk-SK" sz="2000" dirty="0" err="1"/>
              <a:t>strana</a:t>
            </a:r>
            <a:endParaRPr lang="hu-HU" altLang="sk-SK" sz="2000" dirty="0"/>
          </a:p>
          <a:p>
            <a:pPr marL="1701800" indent="-985838" eaLnBrk="1" hangingPunct="1">
              <a:lnSpc>
                <a:spcPct val="80000"/>
              </a:lnSpc>
              <a:buFont typeface="Wingdings" panose="05000000000000000000" pitchFamily="2" charset="2"/>
              <a:buNone/>
            </a:pPr>
            <a:r>
              <a:rPr lang="hu-HU" altLang="sk-SK" sz="2000" dirty="0" err="1"/>
              <a:t>pucovať</a:t>
            </a:r>
            <a:r>
              <a:rPr lang="hu-HU" altLang="sk-SK" sz="2000" dirty="0"/>
              <a:t>: </a:t>
            </a:r>
            <a:r>
              <a:rPr lang="hu-HU" altLang="sk-SK" sz="2000" dirty="0" err="1"/>
              <a:t>upratovať</a:t>
            </a:r>
            <a:r>
              <a:rPr lang="hu-HU" altLang="sk-SK" sz="2000" dirty="0"/>
              <a:t>, </a:t>
            </a:r>
            <a:r>
              <a:rPr lang="hu-HU" altLang="sk-SK" sz="2000" dirty="0" err="1"/>
              <a:t>čistiť</a:t>
            </a:r>
            <a:r>
              <a:rPr lang="hu-HU" altLang="sk-SK" sz="2000" dirty="0"/>
              <a:t>, </a:t>
            </a:r>
            <a:r>
              <a:rPr lang="hu-HU" altLang="sk-SK" sz="2000" dirty="0" err="1"/>
              <a:t>ringlota</a:t>
            </a:r>
            <a:r>
              <a:rPr lang="hu-HU" altLang="sk-SK" sz="2000" dirty="0"/>
              <a:t>: </a:t>
            </a:r>
            <a:r>
              <a:rPr lang="hu-HU" altLang="sk-SK" sz="2000" dirty="0" err="1"/>
              <a:t>slivka</a:t>
            </a:r>
            <a:r>
              <a:rPr lang="hu-HU" altLang="sk-SK" sz="2000" dirty="0"/>
              <a:t>, </a:t>
            </a:r>
            <a:r>
              <a:rPr lang="hu-HU" altLang="sk-SK" sz="2000" dirty="0" err="1"/>
              <a:t>kastról</a:t>
            </a:r>
            <a:r>
              <a:rPr lang="hu-HU" altLang="sk-SK" sz="2000" dirty="0"/>
              <a:t>: </a:t>
            </a:r>
            <a:r>
              <a:rPr lang="hu-HU" altLang="sk-SK" sz="2000" dirty="0" err="1"/>
              <a:t>hrniec</a:t>
            </a:r>
            <a:r>
              <a:rPr lang="hu-HU" altLang="sk-SK" sz="2000" dirty="0"/>
              <a:t>, </a:t>
            </a:r>
            <a:r>
              <a:rPr lang="hu-HU" altLang="sk-SK" sz="2000" dirty="0" err="1"/>
              <a:t>penzlík</a:t>
            </a:r>
            <a:r>
              <a:rPr lang="hu-HU" altLang="sk-SK" sz="2000" dirty="0"/>
              <a:t>: </a:t>
            </a:r>
            <a:r>
              <a:rPr lang="hu-HU" altLang="sk-SK" sz="2000" dirty="0" err="1"/>
              <a:t>štetec</a:t>
            </a:r>
            <a:r>
              <a:rPr lang="hu-HU" altLang="sk-SK" sz="2000" dirty="0"/>
              <a:t>, </a:t>
            </a:r>
            <a:r>
              <a:rPr lang="hu-HU" altLang="sk-SK" sz="2000" dirty="0" err="1"/>
              <a:t>friško</a:t>
            </a:r>
            <a:r>
              <a:rPr lang="hu-HU" altLang="sk-SK" sz="2000" dirty="0"/>
              <a:t>: </a:t>
            </a:r>
            <a:r>
              <a:rPr lang="hu-HU" altLang="sk-SK" sz="2000" dirty="0" err="1"/>
              <a:t>rýchlo</a:t>
            </a:r>
            <a:r>
              <a:rPr lang="hu-HU" altLang="sk-SK" sz="2000" dirty="0"/>
              <a:t>, </a:t>
            </a:r>
            <a:r>
              <a:rPr lang="hu-HU" altLang="sk-SK" sz="2000" dirty="0" err="1"/>
              <a:t>chytro</a:t>
            </a:r>
            <a:r>
              <a:rPr lang="hu-HU" altLang="sk-SK" sz="2000" dirty="0"/>
              <a:t>, </a:t>
            </a:r>
            <a:r>
              <a:rPr lang="hu-HU" altLang="sk-SK" sz="2000" dirty="0" err="1"/>
              <a:t>sviežo</a:t>
            </a:r>
            <a:r>
              <a:rPr lang="hu-HU" altLang="sk-SK" sz="2000" dirty="0"/>
              <a:t>, </a:t>
            </a:r>
            <a:r>
              <a:rPr lang="hu-HU" altLang="sk-SK" sz="2000" dirty="0" err="1"/>
              <a:t>kriplík</a:t>
            </a:r>
            <a:r>
              <a:rPr lang="hu-HU" altLang="sk-SK" sz="2000" dirty="0"/>
              <a:t>: </a:t>
            </a:r>
            <a:r>
              <a:rPr lang="hu-HU" altLang="sk-SK" sz="2000" dirty="0" err="1"/>
              <a:t>postihnutý</a:t>
            </a:r>
            <a:r>
              <a:rPr lang="hu-HU" altLang="sk-SK" sz="2000" dirty="0"/>
              <a:t>, </a:t>
            </a:r>
            <a:r>
              <a:rPr lang="hu-HU" altLang="sk-SK" sz="2000" dirty="0" err="1"/>
              <a:t>kiks:chyba</a:t>
            </a:r>
            <a:r>
              <a:rPr lang="hu-HU" altLang="sk-SK" sz="2000" dirty="0"/>
              <a:t>, </a:t>
            </a:r>
            <a:r>
              <a:rPr lang="hu-HU" altLang="sk-SK" sz="2000" dirty="0" err="1"/>
              <a:t>trapas</a:t>
            </a:r>
            <a:r>
              <a:rPr lang="hu-HU" altLang="sk-SK" sz="2000" dirty="0"/>
              <a:t>, </a:t>
            </a:r>
            <a:r>
              <a:rPr lang="hu-HU" altLang="sk-SK" sz="2000" dirty="0" err="1"/>
              <a:t>fľak</a:t>
            </a:r>
            <a:r>
              <a:rPr lang="hu-HU" altLang="sk-SK" sz="2000" dirty="0"/>
              <a:t>: </a:t>
            </a:r>
            <a:r>
              <a:rPr lang="hu-HU" altLang="sk-SK" sz="2000" dirty="0" err="1"/>
              <a:t>škvrna</a:t>
            </a:r>
            <a:endParaRPr lang="hu-HU" altLang="sk-SK" sz="2000" dirty="0"/>
          </a:p>
          <a:p>
            <a:pPr eaLnBrk="1" hangingPunct="1">
              <a:lnSpc>
                <a:spcPct val="80000"/>
              </a:lnSpc>
            </a:pPr>
            <a:r>
              <a:rPr lang="hu-HU" altLang="sk-SK" sz="2000" dirty="0" err="1"/>
              <a:t>Odvodzovanie</a:t>
            </a:r>
            <a:r>
              <a:rPr lang="hu-HU" altLang="sk-SK" sz="2000" dirty="0"/>
              <a:t>, </a:t>
            </a:r>
            <a:r>
              <a:rPr lang="hu-HU" altLang="sk-SK" sz="2000" dirty="0" err="1"/>
              <a:t>skloňovanie</a:t>
            </a:r>
            <a:r>
              <a:rPr lang="hu-HU" altLang="sk-SK" sz="2000" dirty="0"/>
              <a:t>: </a:t>
            </a:r>
          </a:p>
          <a:p>
            <a:pPr marL="715963" indent="0" eaLnBrk="1" hangingPunct="1">
              <a:lnSpc>
                <a:spcPct val="80000"/>
              </a:lnSpc>
              <a:buFont typeface="Wingdings" panose="05000000000000000000" pitchFamily="2" charset="2"/>
              <a:buNone/>
            </a:pPr>
            <a:r>
              <a:rPr lang="hu-HU" altLang="sk-SK" sz="2000" dirty="0" err="1"/>
              <a:t>financ</a:t>
            </a:r>
            <a:r>
              <a:rPr lang="hu-HU" altLang="sk-SK" sz="2000" dirty="0"/>
              <a:t>: </a:t>
            </a:r>
            <a:r>
              <a:rPr lang="hu-HU" altLang="sk-SK" sz="2000" dirty="0" err="1"/>
              <a:t>financie</a:t>
            </a:r>
            <a:r>
              <a:rPr lang="hu-HU" altLang="sk-SK" sz="2000" dirty="0"/>
              <a:t>,</a:t>
            </a:r>
            <a:r>
              <a:rPr lang="hu-HU" altLang="sk-SK" sz="2000" dirty="0" err="1"/>
              <a:t>financovanie</a:t>
            </a:r>
            <a:r>
              <a:rPr lang="hu-HU" altLang="sk-SK" sz="2000" dirty="0"/>
              <a:t> </a:t>
            </a:r>
            <a:r>
              <a:rPr lang="hu-HU" altLang="sk-SK" sz="2000" dirty="0" err="1"/>
              <a:t>feš</a:t>
            </a:r>
            <a:r>
              <a:rPr lang="hu-HU" altLang="sk-SK" sz="2000" dirty="0"/>
              <a:t>: </a:t>
            </a:r>
            <a:r>
              <a:rPr lang="hu-HU" altLang="sk-SK" sz="2000" dirty="0" err="1"/>
              <a:t>fešný</a:t>
            </a:r>
            <a:r>
              <a:rPr lang="hu-HU" altLang="sk-SK" sz="2000" dirty="0"/>
              <a:t>, </a:t>
            </a:r>
            <a:r>
              <a:rPr lang="hu-HU" altLang="sk-SK" sz="2000" dirty="0" err="1"/>
              <a:t>fľaša</a:t>
            </a:r>
            <a:r>
              <a:rPr lang="hu-HU" altLang="sk-SK" sz="2000" dirty="0"/>
              <a:t>: </a:t>
            </a:r>
            <a:r>
              <a:rPr lang="hu-HU" altLang="sk-SK" sz="2000" dirty="0" err="1"/>
              <a:t>fľaška</a:t>
            </a:r>
            <a:r>
              <a:rPr lang="hu-HU" altLang="sk-SK" sz="2000" dirty="0"/>
              <a:t>, cech: </a:t>
            </a:r>
            <a:r>
              <a:rPr lang="hu-HU" altLang="sk-SK" sz="2000" dirty="0" err="1"/>
              <a:t>cechy</a:t>
            </a:r>
            <a:endParaRPr lang="hu-HU" altLang="sk-SK" sz="2000" dirty="0"/>
          </a:p>
          <a:p>
            <a:pPr eaLnBrk="1" hangingPunct="1">
              <a:lnSpc>
                <a:spcPct val="80000"/>
              </a:lnSpc>
            </a:pPr>
            <a:r>
              <a:rPr lang="hu-HU" altLang="sk-SK" sz="2000" dirty="0" err="1"/>
              <a:t>Opakovanie</a:t>
            </a:r>
            <a:r>
              <a:rPr lang="hu-HU" altLang="sk-SK" sz="2000" dirty="0"/>
              <a:t> </a:t>
            </a:r>
            <a:r>
              <a:rPr lang="hu-HU" altLang="sk-SK" sz="2000" dirty="0" err="1"/>
              <a:t>gemanizmu</a:t>
            </a:r>
            <a:r>
              <a:rPr lang="hu-HU" altLang="sk-SK" sz="2000" dirty="0"/>
              <a:t>: </a:t>
            </a:r>
            <a:endParaRPr lang="hu-HU" altLang="sk-SK" sz="2000" dirty="0" smtClean="0"/>
          </a:p>
          <a:p>
            <a:pPr marL="715963" indent="0" eaLnBrk="1" hangingPunct="1">
              <a:lnSpc>
                <a:spcPct val="80000"/>
              </a:lnSpc>
              <a:buNone/>
            </a:pPr>
            <a:r>
              <a:rPr lang="hu-HU" altLang="sk-SK" sz="2000" dirty="0" err="1" smtClean="0"/>
              <a:t>faloš</a:t>
            </a:r>
            <a:r>
              <a:rPr lang="hu-HU" altLang="sk-SK" sz="2000" dirty="0"/>
              <a:t>: </a:t>
            </a:r>
            <a:r>
              <a:rPr lang="hu-HU" altLang="sk-SK" sz="2000" dirty="0" err="1"/>
              <a:t>faloš</a:t>
            </a:r>
            <a:r>
              <a:rPr lang="hu-HU" altLang="sk-SK" sz="2000" dirty="0"/>
              <a:t>, farba: farba, </a:t>
            </a:r>
            <a:r>
              <a:rPr lang="hu-HU" altLang="sk-SK" sz="2000" dirty="0" err="1"/>
              <a:t>grís</a:t>
            </a:r>
            <a:r>
              <a:rPr lang="hu-HU" altLang="sk-SK" sz="2000" dirty="0"/>
              <a:t>: </a:t>
            </a:r>
            <a:r>
              <a:rPr lang="hu-HU" altLang="sk-SK" sz="2000" dirty="0" err="1"/>
              <a:t>grís</a:t>
            </a:r>
            <a:r>
              <a:rPr lang="hu-HU" altLang="sk-SK" sz="2000" dirty="0"/>
              <a:t>, </a:t>
            </a:r>
            <a:r>
              <a:rPr lang="hu-HU" altLang="sk-SK" sz="2000" dirty="0" err="1"/>
              <a:t>ramovať</a:t>
            </a:r>
            <a:r>
              <a:rPr lang="hu-HU" altLang="sk-SK" sz="2000" dirty="0"/>
              <a:t>: </a:t>
            </a:r>
            <a:r>
              <a:rPr lang="hu-HU" altLang="sk-SK" sz="2000" dirty="0" err="1"/>
              <a:t>ramovať</a:t>
            </a:r>
            <a:r>
              <a:rPr lang="hu-HU" altLang="sk-SK" sz="2000" dirty="0"/>
              <a:t>, </a:t>
            </a:r>
            <a:r>
              <a:rPr lang="hu-HU" altLang="sk-SK" sz="2000" dirty="0" err="1"/>
              <a:t>ríbezle</a:t>
            </a:r>
            <a:r>
              <a:rPr lang="hu-HU" altLang="sk-SK" sz="2000" dirty="0"/>
              <a:t>: </a:t>
            </a:r>
            <a:r>
              <a:rPr lang="hu-HU" altLang="sk-SK" sz="2000" dirty="0" err="1"/>
              <a:t>ríbezle</a:t>
            </a:r>
            <a:r>
              <a:rPr lang="hu-HU" altLang="sk-SK" sz="2000" dirty="0"/>
              <a:t>, </a:t>
            </a:r>
            <a:r>
              <a:rPr lang="hu-HU" altLang="sk-SK" sz="2000" dirty="0" err="1"/>
              <a:t>fén</a:t>
            </a:r>
            <a:r>
              <a:rPr lang="hu-HU" altLang="sk-SK" sz="2000" dirty="0"/>
              <a:t>: </a:t>
            </a:r>
            <a:r>
              <a:rPr lang="hu-HU" altLang="sk-SK" sz="2000" dirty="0" err="1"/>
              <a:t>fén</a:t>
            </a:r>
            <a:r>
              <a:rPr lang="hu-HU" altLang="sk-SK" sz="2000" dirty="0"/>
              <a:t>, </a:t>
            </a:r>
            <a:r>
              <a:rPr lang="hu-HU" altLang="sk-SK" sz="2000" dirty="0" err="1"/>
              <a:t>frajer</a:t>
            </a:r>
            <a:r>
              <a:rPr lang="hu-HU" altLang="sk-SK" sz="2000" dirty="0"/>
              <a:t>: </a:t>
            </a:r>
            <a:r>
              <a:rPr lang="hu-HU" altLang="sk-SK" sz="2000" dirty="0" err="1"/>
              <a:t>frajer</a:t>
            </a:r>
            <a:r>
              <a:rPr lang="hu-HU" altLang="sk-SK" sz="2000" dirty="0"/>
              <a:t>, lupa: lupa, </a:t>
            </a:r>
            <a:r>
              <a:rPr lang="hu-HU" altLang="sk-SK" sz="2000" dirty="0" err="1"/>
              <a:t>klampiar</a:t>
            </a:r>
            <a:r>
              <a:rPr lang="hu-HU" altLang="sk-SK" sz="2000" dirty="0"/>
              <a:t>: </a:t>
            </a:r>
            <a:r>
              <a:rPr lang="hu-HU" altLang="sk-SK" sz="2000" dirty="0" err="1"/>
              <a:t>klampiar</a:t>
            </a:r>
            <a:r>
              <a:rPr lang="hu-HU" altLang="sk-SK" sz="2000" dirty="0"/>
              <a:t>, </a:t>
            </a:r>
            <a:r>
              <a:rPr lang="hu-HU" altLang="sk-SK" sz="2000" dirty="0" err="1"/>
              <a:t>paštéta</a:t>
            </a:r>
            <a:r>
              <a:rPr lang="hu-HU" altLang="sk-SK" sz="2000" dirty="0"/>
              <a:t>: </a:t>
            </a:r>
            <a:r>
              <a:rPr lang="hu-HU" altLang="sk-SK" sz="2000" dirty="0" err="1"/>
              <a:t>paštéta</a:t>
            </a:r>
            <a:r>
              <a:rPr lang="hu-HU" altLang="sk-SK" sz="2000" dirty="0"/>
              <a:t>, </a:t>
            </a:r>
            <a:r>
              <a:rPr lang="hu-HU" altLang="sk-SK" sz="2000" dirty="0" err="1"/>
              <a:t>fľak</a:t>
            </a:r>
            <a:r>
              <a:rPr lang="hu-HU" altLang="sk-SK" sz="2000" dirty="0"/>
              <a:t>: </a:t>
            </a:r>
            <a:r>
              <a:rPr lang="hu-HU" altLang="sk-SK" sz="2000" dirty="0" err="1"/>
              <a:t>fľak</a:t>
            </a:r>
            <a:r>
              <a:rPr lang="hu-HU" altLang="sk-SK" sz="2000" dirty="0"/>
              <a:t>, </a:t>
            </a:r>
            <a:r>
              <a:rPr lang="hu-HU" altLang="sk-SK" sz="2000" dirty="0" err="1"/>
              <a:t>rabovať</a:t>
            </a:r>
            <a:r>
              <a:rPr lang="hu-HU" altLang="sk-SK" sz="2000" dirty="0"/>
              <a:t>: </a:t>
            </a:r>
            <a:r>
              <a:rPr lang="hu-HU" altLang="sk-SK" sz="2000" dirty="0" err="1"/>
              <a:t>rabovať</a:t>
            </a:r>
            <a:r>
              <a:rPr lang="hu-HU" altLang="sk-SK" sz="2000" dirty="0"/>
              <a:t>, </a:t>
            </a:r>
            <a:r>
              <a:rPr lang="hu-HU" altLang="sk-SK" sz="2000" dirty="0" err="1"/>
              <a:t>rašpľa</a:t>
            </a:r>
            <a:r>
              <a:rPr lang="hu-HU" altLang="sk-SK" sz="2000" dirty="0"/>
              <a:t>: </a:t>
            </a:r>
            <a:r>
              <a:rPr lang="hu-HU" altLang="sk-SK" sz="2000" dirty="0" err="1"/>
              <a:t>rašpľa</a:t>
            </a:r>
            <a:r>
              <a:rPr lang="hu-HU" altLang="sk-SK" sz="2000" dirty="0"/>
              <a:t>, lavór: lavór, </a:t>
            </a:r>
            <a:r>
              <a:rPr lang="hu-HU" altLang="sk-SK" sz="2000" dirty="0" err="1"/>
              <a:t>kriplík</a:t>
            </a:r>
            <a:r>
              <a:rPr lang="hu-HU" altLang="sk-SK" sz="2000" dirty="0"/>
              <a:t>: </a:t>
            </a:r>
            <a:r>
              <a:rPr lang="hu-HU" altLang="sk-SK" sz="2000" dirty="0" err="1"/>
              <a:t>kriplík</a:t>
            </a:r>
            <a:r>
              <a:rPr lang="hu-HU" altLang="sk-SK" sz="2000" dirty="0"/>
              <a:t>, huta: huta</a:t>
            </a:r>
          </a:p>
          <a:p>
            <a:pPr eaLnBrk="1" hangingPunct="1">
              <a:lnSpc>
                <a:spcPct val="80000"/>
              </a:lnSpc>
            </a:pPr>
            <a:r>
              <a:rPr lang="hu-HU" altLang="sk-SK" sz="2000" dirty="0" err="1"/>
              <a:t>Vysvetlenie</a:t>
            </a:r>
            <a:r>
              <a:rPr lang="hu-HU" altLang="sk-SK" sz="2000" dirty="0"/>
              <a:t> </a:t>
            </a:r>
            <a:r>
              <a:rPr lang="hu-HU" altLang="sk-SK" sz="2000" dirty="0" err="1"/>
              <a:t>iným</a:t>
            </a:r>
            <a:r>
              <a:rPr lang="hu-HU" altLang="sk-SK" sz="2000" dirty="0"/>
              <a:t> </a:t>
            </a:r>
            <a:r>
              <a:rPr lang="hu-HU" altLang="sk-SK" sz="2000" dirty="0" err="1"/>
              <a:t>germanizmom</a:t>
            </a:r>
            <a:r>
              <a:rPr lang="hu-HU" altLang="sk-SK" sz="2000" dirty="0"/>
              <a:t>: </a:t>
            </a:r>
            <a:endParaRPr lang="hu-HU" altLang="sk-SK" sz="2000" dirty="0" smtClean="0"/>
          </a:p>
          <a:p>
            <a:pPr marL="1349375" indent="-633413" eaLnBrk="1" hangingPunct="1">
              <a:lnSpc>
                <a:spcPct val="80000"/>
              </a:lnSpc>
              <a:buNone/>
            </a:pPr>
            <a:r>
              <a:rPr lang="hu-HU" altLang="sk-SK" sz="2000" dirty="0" err="1" smtClean="0"/>
              <a:t>frajer</a:t>
            </a:r>
            <a:r>
              <a:rPr lang="hu-HU" altLang="sk-SK" sz="2000" dirty="0"/>
              <a:t>: </a:t>
            </a:r>
            <a:r>
              <a:rPr lang="hu-HU" altLang="sk-SK" sz="2000" dirty="0" err="1"/>
              <a:t>fešák</a:t>
            </a:r>
            <a:r>
              <a:rPr lang="hu-HU" altLang="sk-SK" sz="2000" dirty="0"/>
              <a:t>, macher, </a:t>
            </a:r>
            <a:r>
              <a:rPr lang="hu-HU" altLang="sk-SK" sz="2000" dirty="0" err="1"/>
              <a:t>fraj</a:t>
            </a:r>
            <a:r>
              <a:rPr lang="hu-HU" altLang="sk-SK" sz="2000" dirty="0"/>
              <a:t>: pauza, </a:t>
            </a:r>
            <a:r>
              <a:rPr lang="hu-HU" altLang="sk-SK" sz="2000" dirty="0" err="1"/>
              <a:t>klapať</a:t>
            </a:r>
            <a:r>
              <a:rPr lang="hu-HU" altLang="sk-SK" sz="2000" dirty="0"/>
              <a:t>: </a:t>
            </a:r>
            <a:r>
              <a:rPr lang="hu-HU" altLang="sk-SK" sz="2000" dirty="0" err="1"/>
              <a:t>fungovať</a:t>
            </a:r>
            <a:r>
              <a:rPr lang="hu-HU" altLang="sk-SK" sz="2000" dirty="0"/>
              <a:t>, </a:t>
            </a:r>
            <a:r>
              <a:rPr lang="hu-HU" altLang="sk-SK" sz="2000" dirty="0" err="1"/>
              <a:t>koštovať</a:t>
            </a:r>
            <a:r>
              <a:rPr lang="hu-HU" altLang="sk-SK" sz="2000" dirty="0"/>
              <a:t>: </a:t>
            </a:r>
            <a:r>
              <a:rPr lang="hu-HU" altLang="sk-SK" sz="2000" dirty="0" err="1"/>
              <a:t>oprobovať</a:t>
            </a:r>
            <a:r>
              <a:rPr lang="hu-HU" altLang="sk-SK" sz="2000" dirty="0"/>
              <a:t>, </a:t>
            </a:r>
            <a:r>
              <a:rPr lang="hu-HU" altLang="sk-SK" sz="2000" dirty="0" err="1"/>
              <a:t>rínok</a:t>
            </a:r>
            <a:r>
              <a:rPr lang="hu-HU" altLang="sk-SK" sz="2000" dirty="0"/>
              <a:t>: </a:t>
            </a:r>
            <a:r>
              <a:rPr lang="hu-HU" altLang="sk-SK" sz="2000" dirty="0" err="1"/>
              <a:t>jarmok</a:t>
            </a:r>
            <a:r>
              <a:rPr lang="hu-HU" altLang="sk-SK" sz="2000" dirty="0"/>
              <a:t>, </a:t>
            </a:r>
          </a:p>
          <a:p>
            <a:pPr eaLnBrk="1" hangingPunct="1">
              <a:lnSpc>
                <a:spcPct val="80000"/>
              </a:lnSpc>
            </a:pPr>
            <a:r>
              <a:rPr lang="hu-HU" altLang="sk-SK" sz="2000" dirty="0" err="1"/>
              <a:t>Veta</a:t>
            </a:r>
            <a:r>
              <a:rPr lang="hu-HU" altLang="sk-SK" sz="2000" dirty="0"/>
              <a:t>/</a:t>
            </a:r>
            <a:r>
              <a:rPr lang="hu-HU" altLang="sk-SK" sz="2000" dirty="0" err="1"/>
              <a:t>príklad</a:t>
            </a:r>
            <a:r>
              <a:rPr lang="hu-HU" altLang="sk-SK" sz="2000" dirty="0"/>
              <a:t>: </a:t>
            </a:r>
            <a:r>
              <a:rPr lang="hu-HU" altLang="sk-SK" sz="2000" dirty="0" err="1"/>
              <a:t>fén</a:t>
            </a:r>
            <a:r>
              <a:rPr lang="hu-HU" altLang="sk-SK" sz="2000" dirty="0"/>
              <a:t> na </a:t>
            </a:r>
            <a:r>
              <a:rPr lang="hu-HU" altLang="sk-SK" sz="2000" dirty="0" err="1"/>
              <a:t>vlasy</a:t>
            </a:r>
            <a:r>
              <a:rPr lang="hu-HU" altLang="sk-SK" sz="2000" dirty="0"/>
              <a:t>, bója na </a:t>
            </a:r>
            <a:r>
              <a:rPr lang="hu-HU" altLang="sk-SK" sz="2000" dirty="0" err="1"/>
              <a:t>mori</a:t>
            </a:r>
            <a:r>
              <a:rPr lang="hu-HU" altLang="sk-SK" sz="2000" dirty="0"/>
              <a:t>, </a:t>
            </a:r>
            <a:r>
              <a:rPr lang="hu-HU" altLang="sk-SK" sz="2000" dirty="0" err="1"/>
              <a:t>rošt</a:t>
            </a:r>
            <a:r>
              <a:rPr lang="hu-HU" altLang="sk-SK" sz="2000" dirty="0"/>
              <a:t> na </a:t>
            </a:r>
            <a:r>
              <a:rPr lang="hu-HU" altLang="sk-SK" sz="2000" dirty="0" err="1"/>
              <a:t>grilovanie</a:t>
            </a:r>
            <a:r>
              <a:rPr lang="hu-HU" altLang="sk-SK" sz="2000" dirty="0"/>
              <a:t>, </a:t>
            </a:r>
            <a:r>
              <a:rPr lang="hu-HU" altLang="sk-SK" sz="2000" dirty="0" err="1"/>
              <a:t>choď</a:t>
            </a:r>
            <a:r>
              <a:rPr lang="hu-HU" altLang="sk-SK" sz="2000" dirty="0"/>
              <a:t> </a:t>
            </a:r>
            <a:r>
              <a:rPr lang="hu-HU" altLang="sk-SK" sz="2000" dirty="0" err="1"/>
              <a:t>do</a:t>
            </a:r>
            <a:r>
              <a:rPr lang="hu-HU" altLang="sk-SK" sz="2000" dirty="0"/>
              <a:t> </a:t>
            </a:r>
            <a:r>
              <a:rPr lang="hu-HU" altLang="sk-SK" sz="2000" dirty="0" err="1"/>
              <a:t>frasa</a:t>
            </a:r>
            <a:r>
              <a:rPr lang="hu-HU" altLang="sk-SK" sz="2000" dirty="0"/>
              <a:t>, ring, </a:t>
            </a:r>
            <a:r>
              <a:rPr lang="hu-HU" altLang="sk-SK" sz="2000" dirty="0" err="1"/>
              <a:t>kde</a:t>
            </a:r>
            <a:r>
              <a:rPr lang="hu-HU" altLang="sk-SK" sz="2000" dirty="0"/>
              <a:t> </a:t>
            </a:r>
            <a:r>
              <a:rPr lang="hu-HU" altLang="sk-SK" sz="2000" dirty="0" err="1"/>
              <a:t>sa</a:t>
            </a:r>
            <a:r>
              <a:rPr lang="hu-HU" altLang="sk-SK" sz="2000" dirty="0"/>
              <a:t> </a:t>
            </a:r>
            <a:r>
              <a:rPr lang="hu-HU" altLang="sk-SK" sz="2000" dirty="0" err="1"/>
              <a:t>bojuje</a:t>
            </a:r>
            <a:r>
              <a:rPr lang="hu-HU" altLang="sk-SK" sz="2000" dirty="0"/>
              <a:t>, </a:t>
            </a:r>
            <a:r>
              <a:rPr lang="hu-HU" altLang="sk-SK" sz="2000" dirty="0" err="1"/>
              <a:t>dať</a:t>
            </a:r>
            <a:r>
              <a:rPr lang="hu-HU" altLang="sk-SK" sz="2000" dirty="0"/>
              <a:t> </a:t>
            </a:r>
            <a:r>
              <a:rPr lang="hu-HU" altLang="sk-SK" sz="2000" dirty="0" err="1"/>
              <a:t>do</a:t>
            </a:r>
            <a:r>
              <a:rPr lang="hu-HU" altLang="sk-SK" sz="2000" dirty="0"/>
              <a:t> </a:t>
            </a:r>
            <a:r>
              <a:rPr lang="hu-HU" altLang="sk-SK" sz="2000" dirty="0" err="1"/>
              <a:t>rámu</a:t>
            </a:r>
            <a:r>
              <a:rPr lang="hu-HU" altLang="sk-SK" sz="2000" dirty="0"/>
              <a:t>, ráf na </a:t>
            </a:r>
            <a:r>
              <a:rPr lang="hu-HU" altLang="sk-SK" sz="2000" dirty="0" err="1"/>
              <a:t>bicykli</a:t>
            </a:r>
            <a:r>
              <a:rPr lang="hu-HU" altLang="sk-SK" sz="2000" dirty="0"/>
              <a:t>, </a:t>
            </a:r>
            <a:r>
              <a:rPr lang="hu-HU" altLang="sk-SK" sz="2000" dirty="0" err="1"/>
              <a:t>gurtňa</a:t>
            </a:r>
            <a:r>
              <a:rPr lang="hu-HU" altLang="sk-SK" sz="2000" dirty="0"/>
              <a:t>: na </a:t>
            </a:r>
            <a:r>
              <a:rPr lang="hu-HU" altLang="sk-SK" sz="2000" dirty="0" err="1"/>
              <a:t>drevo</a:t>
            </a:r>
            <a:r>
              <a:rPr lang="hu-HU" altLang="sk-SK" sz="2000" dirty="0"/>
              <a:t> pás, </a:t>
            </a:r>
            <a:r>
              <a:rPr lang="hu-HU" altLang="sk-SK" sz="2000" dirty="0" err="1"/>
              <a:t>klapať</a:t>
            </a:r>
            <a:r>
              <a:rPr lang="hu-HU" altLang="sk-SK" sz="2000" dirty="0"/>
              <a:t>: </a:t>
            </a:r>
            <a:r>
              <a:rPr lang="hu-HU" altLang="sk-SK" sz="2000" dirty="0" err="1"/>
              <a:t>fungovať</a:t>
            </a:r>
            <a:r>
              <a:rPr lang="hu-HU" altLang="sk-SK" sz="2000" dirty="0"/>
              <a:t> </a:t>
            </a:r>
            <a:r>
              <a:rPr lang="hu-HU" altLang="sk-SK" sz="2000" dirty="0" err="1"/>
              <a:t>pri</a:t>
            </a:r>
            <a:r>
              <a:rPr lang="hu-HU" altLang="sk-SK" sz="2000" dirty="0"/>
              <a:t> </a:t>
            </a:r>
            <a:r>
              <a:rPr lang="hu-HU" altLang="sk-SK" sz="2000" dirty="0" err="1"/>
              <a:t>poriadku</a:t>
            </a:r>
            <a:r>
              <a:rPr lang="hu-HU" altLang="sk-SK" sz="2000" dirty="0"/>
              <a:t>, </a:t>
            </a:r>
            <a:r>
              <a:rPr lang="hu-HU" altLang="sk-SK" sz="2000" dirty="0" err="1"/>
              <a:t>vychádzať</a:t>
            </a:r>
            <a:r>
              <a:rPr lang="hu-HU" altLang="sk-SK" sz="2000" dirty="0"/>
              <a:t> </a:t>
            </a:r>
            <a:r>
              <a:rPr lang="hu-HU" altLang="sk-SK" sz="2000" dirty="0" err="1"/>
              <a:t>sa</a:t>
            </a:r>
            <a:r>
              <a:rPr lang="hu-HU" altLang="sk-SK" sz="2000" dirty="0"/>
              <a:t> </a:t>
            </a:r>
            <a:r>
              <a:rPr lang="hu-HU" altLang="sk-SK" sz="2000" dirty="0" err="1"/>
              <a:t>navzájom</a:t>
            </a:r>
            <a:r>
              <a:rPr lang="hu-HU" altLang="sk-SK" sz="2000" dirty="0"/>
              <a:t>, láda: na </a:t>
            </a:r>
            <a:r>
              <a:rPr lang="hu-HU" altLang="sk-SK" sz="2000" dirty="0" err="1"/>
              <a:t>sedenie</a:t>
            </a:r>
            <a:r>
              <a:rPr lang="hu-HU" altLang="sk-SK" sz="2000" dirty="0"/>
              <a:t>, lavór: </a:t>
            </a:r>
            <a:r>
              <a:rPr lang="hu-HU" altLang="sk-SK" sz="2000" dirty="0" err="1"/>
              <a:t>podobný</a:t>
            </a:r>
            <a:r>
              <a:rPr lang="hu-HU" altLang="sk-SK" sz="2000" dirty="0"/>
              <a:t> </a:t>
            </a:r>
            <a:r>
              <a:rPr lang="hu-HU" altLang="sk-SK" sz="2000" dirty="0" err="1"/>
              <a:t>vedru</a:t>
            </a:r>
            <a:r>
              <a:rPr lang="hu-HU" altLang="sk-SK" sz="2000" dirty="0"/>
              <a:t>, </a:t>
            </a:r>
            <a:r>
              <a:rPr lang="hu-HU" altLang="sk-SK" sz="2000" dirty="0" err="1"/>
              <a:t>nádoba</a:t>
            </a:r>
            <a:r>
              <a:rPr lang="hu-HU" altLang="sk-SK" sz="2000" dirty="0"/>
              <a:t> na </a:t>
            </a:r>
            <a:r>
              <a:rPr lang="hu-HU" altLang="sk-SK" sz="2000" dirty="0" err="1"/>
              <a:t>prádlo</a:t>
            </a:r>
            <a:r>
              <a:rPr lang="hu-HU" altLang="sk-SK" sz="2000" dirty="0"/>
              <a:t>, </a:t>
            </a:r>
            <a:r>
              <a:rPr lang="hu-HU" altLang="sk-SK" sz="2000" dirty="0" err="1"/>
              <a:t>pštros</a:t>
            </a:r>
            <a:r>
              <a:rPr lang="hu-HU" altLang="sk-SK" sz="2000" dirty="0"/>
              <a:t>: </a:t>
            </a:r>
            <a:r>
              <a:rPr lang="hu-HU" altLang="sk-SK" sz="2000" dirty="0" err="1"/>
              <a:t>veľký</a:t>
            </a:r>
            <a:r>
              <a:rPr lang="hu-HU" altLang="sk-SK" sz="2000" dirty="0"/>
              <a:t> </a:t>
            </a:r>
            <a:r>
              <a:rPr lang="hu-HU" altLang="sk-SK" sz="2000" dirty="0" err="1"/>
              <a:t>vták</a:t>
            </a:r>
            <a:r>
              <a:rPr lang="hu-HU" altLang="sk-SK" sz="2000" dirty="0"/>
              <a:t>, lavór: </a:t>
            </a:r>
            <a:r>
              <a:rPr lang="hu-HU" altLang="sk-SK" sz="2000" dirty="0" err="1"/>
              <a:t>nádoba</a:t>
            </a:r>
            <a:r>
              <a:rPr lang="hu-HU" altLang="sk-SK" sz="2000" dirty="0"/>
              <a:t> na </a:t>
            </a:r>
            <a:r>
              <a:rPr lang="hu-HU" altLang="sk-SK" sz="2000" dirty="0" err="1"/>
              <a:t>prádlo</a:t>
            </a:r>
            <a:r>
              <a:rPr lang="hu-HU" altLang="sk-SK" sz="2000" dirty="0"/>
              <a:t>, </a:t>
            </a:r>
            <a:r>
              <a:rPr lang="hu-HU" altLang="sk-SK" sz="2000" dirty="0" err="1"/>
              <a:t>kasáreň</a:t>
            </a:r>
            <a:r>
              <a:rPr lang="hu-HU" altLang="sk-SK" sz="2000" dirty="0"/>
              <a:t>: </a:t>
            </a:r>
            <a:r>
              <a:rPr lang="hu-HU" altLang="sk-SK" sz="2000" dirty="0" err="1"/>
              <a:t>kde</a:t>
            </a:r>
            <a:r>
              <a:rPr lang="hu-HU" altLang="sk-SK" sz="2000" dirty="0"/>
              <a:t> </a:t>
            </a:r>
            <a:r>
              <a:rPr lang="hu-HU" altLang="sk-SK" sz="2000" dirty="0" err="1"/>
              <a:t>sa</a:t>
            </a:r>
            <a:r>
              <a:rPr lang="hu-HU" altLang="sk-SK" sz="2000" dirty="0"/>
              <a:t> </a:t>
            </a:r>
            <a:r>
              <a:rPr lang="hu-HU" altLang="sk-SK" sz="2000" dirty="0" err="1"/>
              <a:t>cvičia</a:t>
            </a:r>
            <a:r>
              <a:rPr lang="hu-HU" altLang="sk-SK" sz="2000" dirty="0"/>
              <a:t> </a:t>
            </a:r>
            <a:r>
              <a:rPr lang="hu-HU" altLang="sk-SK" sz="2000" dirty="0" err="1"/>
              <a:t>vojaci</a:t>
            </a:r>
            <a:r>
              <a:rPr lang="hu-HU" altLang="sk-SK" sz="2000" dirty="0"/>
              <a:t>, </a:t>
            </a:r>
          </a:p>
          <a:p>
            <a:pPr eaLnBrk="1" hangingPunct="1">
              <a:lnSpc>
                <a:spcPct val="80000"/>
              </a:lnSpc>
            </a:pPr>
            <a:r>
              <a:rPr lang="hu-HU" altLang="sk-SK" sz="2000" dirty="0" err="1"/>
              <a:t>Vysvetlenie</a:t>
            </a:r>
            <a:r>
              <a:rPr lang="hu-HU" altLang="sk-SK" sz="2000" dirty="0"/>
              <a:t> </a:t>
            </a:r>
            <a:r>
              <a:rPr lang="hu-HU" altLang="sk-SK" sz="2000" dirty="0" err="1"/>
              <a:t>viac</a:t>
            </a:r>
            <a:r>
              <a:rPr lang="hu-HU" altLang="sk-SK" sz="2000" dirty="0"/>
              <a:t> </a:t>
            </a:r>
            <a:r>
              <a:rPr lang="hu-HU" altLang="sk-SK" sz="2000" dirty="0" err="1"/>
              <a:t>synonymami</a:t>
            </a:r>
            <a:r>
              <a:rPr lang="hu-HU" altLang="sk-SK" sz="2000" dirty="0"/>
              <a:t>: </a:t>
            </a:r>
            <a:endParaRPr lang="hu-HU" altLang="sk-SK" sz="2000" dirty="0" smtClean="0"/>
          </a:p>
          <a:p>
            <a:pPr marL="1168400" indent="-452438" eaLnBrk="1" hangingPunct="1">
              <a:lnSpc>
                <a:spcPct val="80000"/>
              </a:lnSpc>
              <a:buNone/>
            </a:pPr>
            <a:r>
              <a:rPr lang="hu-HU" altLang="sk-SK" sz="2000" dirty="0" err="1" smtClean="0"/>
              <a:t>eso</a:t>
            </a:r>
            <a:r>
              <a:rPr lang="hu-HU" altLang="sk-SK" sz="2000" dirty="0"/>
              <a:t>: </a:t>
            </a:r>
            <a:r>
              <a:rPr lang="hu-HU" altLang="sk-SK" sz="2000" dirty="0" err="1"/>
              <a:t>eso</a:t>
            </a:r>
            <a:r>
              <a:rPr lang="hu-HU" altLang="sk-SK" sz="2000" dirty="0"/>
              <a:t>, </a:t>
            </a:r>
            <a:r>
              <a:rPr lang="hu-HU" altLang="sk-SK" sz="2000" dirty="0" err="1"/>
              <a:t>expert</a:t>
            </a:r>
            <a:r>
              <a:rPr lang="hu-HU" altLang="sk-SK" sz="2000" dirty="0"/>
              <a:t>, </a:t>
            </a:r>
            <a:r>
              <a:rPr lang="hu-HU" altLang="sk-SK" sz="2000" dirty="0" err="1"/>
              <a:t>veľmi</a:t>
            </a:r>
            <a:r>
              <a:rPr lang="hu-HU" altLang="sk-SK" sz="2000" dirty="0"/>
              <a:t> </a:t>
            </a:r>
            <a:r>
              <a:rPr lang="hu-HU" altLang="sk-SK" sz="2000" dirty="0" err="1"/>
              <a:t>dobrý</a:t>
            </a:r>
            <a:r>
              <a:rPr lang="hu-HU" altLang="sk-SK" sz="2000" dirty="0"/>
              <a:t>, </a:t>
            </a:r>
            <a:r>
              <a:rPr lang="hu-HU" altLang="sk-SK" sz="2000" dirty="0" err="1"/>
              <a:t>drát</a:t>
            </a:r>
            <a:r>
              <a:rPr lang="hu-HU" altLang="sk-SK" sz="2000" dirty="0"/>
              <a:t>: </a:t>
            </a:r>
            <a:r>
              <a:rPr lang="hu-HU" altLang="sk-SK" sz="2000" dirty="0" err="1"/>
              <a:t>drôt</a:t>
            </a:r>
            <a:r>
              <a:rPr lang="hu-HU" altLang="sk-SK" sz="2000" dirty="0"/>
              <a:t>, kábel, </a:t>
            </a:r>
            <a:r>
              <a:rPr lang="hu-HU" altLang="sk-SK" sz="2000" dirty="0" err="1"/>
              <a:t>fraj</a:t>
            </a:r>
            <a:r>
              <a:rPr lang="hu-HU" altLang="sk-SK" sz="2000" dirty="0"/>
              <a:t>: </a:t>
            </a:r>
            <a:r>
              <a:rPr lang="hu-HU" altLang="sk-SK" sz="2000" dirty="0" err="1"/>
              <a:t>rande</a:t>
            </a:r>
            <a:r>
              <a:rPr lang="hu-HU" altLang="sk-SK" sz="2000" dirty="0"/>
              <a:t>, von, </a:t>
            </a:r>
            <a:r>
              <a:rPr lang="hu-HU" altLang="sk-SK" sz="2000" dirty="0" err="1"/>
              <a:t>fajront</a:t>
            </a:r>
            <a:r>
              <a:rPr lang="hu-HU" altLang="sk-SK" sz="2000" dirty="0"/>
              <a:t>: </a:t>
            </a:r>
            <a:r>
              <a:rPr lang="hu-HU" altLang="sk-SK" sz="2000" dirty="0" err="1"/>
              <a:t>voľno</a:t>
            </a:r>
            <a:r>
              <a:rPr lang="hu-HU" altLang="sk-SK" sz="2000" dirty="0"/>
              <a:t>, </a:t>
            </a:r>
            <a:r>
              <a:rPr lang="hu-HU" altLang="sk-SK" sz="2000" dirty="0" err="1"/>
              <a:t>kľud</a:t>
            </a:r>
            <a:r>
              <a:rPr lang="hu-HU" altLang="sk-SK" sz="2000" dirty="0"/>
              <a:t>, </a:t>
            </a:r>
            <a:r>
              <a:rPr lang="hu-HU" altLang="sk-SK" sz="2000" dirty="0" err="1"/>
              <a:t>veget</a:t>
            </a:r>
            <a:r>
              <a:rPr lang="hu-HU" altLang="sk-SK" sz="2000" dirty="0"/>
              <a:t>, </a:t>
            </a:r>
            <a:r>
              <a:rPr lang="hu-HU" altLang="sk-SK" sz="2000" dirty="0" err="1"/>
              <a:t>just</a:t>
            </a:r>
            <a:r>
              <a:rPr lang="hu-HU" altLang="sk-SK" sz="2000" dirty="0"/>
              <a:t>: </a:t>
            </a:r>
            <a:r>
              <a:rPr lang="hu-HU" altLang="sk-SK" sz="2000" dirty="0" err="1"/>
              <a:t>priek</a:t>
            </a:r>
            <a:r>
              <a:rPr lang="hu-HU" altLang="sk-SK" sz="2000" dirty="0"/>
              <a:t>, </a:t>
            </a:r>
            <a:r>
              <a:rPr lang="hu-HU" altLang="sk-SK" sz="2000" dirty="0" err="1"/>
              <a:t>predsa</a:t>
            </a:r>
            <a:r>
              <a:rPr lang="hu-HU" altLang="sk-SK" sz="2000" dirty="0"/>
              <a:t>, </a:t>
            </a:r>
            <a:r>
              <a:rPr lang="hu-HU" altLang="sk-SK" sz="2000" dirty="0" err="1"/>
              <a:t>naschval</a:t>
            </a:r>
            <a:r>
              <a:rPr lang="hu-HU" altLang="sk-SK" sz="2000" dirty="0"/>
              <a:t>, </a:t>
            </a:r>
            <a:r>
              <a:rPr lang="hu-HU" altLang="sk-SK" sz="2000" dirty="0" err="1"/>
              <a:t>mišung</a:t>
            </a:r>
            <a:r>
              <a:rPr lang="hu-HU" altLang="sk-SK" sz="2000" dirty="0"/>
              <a:t>: </a:t>
            </a:r>
            <a:r>
              <a:rPr lang="hu-HU" altLang="sk-SK" sz="2000" dirty="0" err="1"/>
              <a:t>miešanina</a:t>
            </a:r>
            <a:r>
              <a:rPr lang="hu-HU" altLang="sk-SK" sz="2000" dirty="0"/>
              <a:t>, </a:t>
            </a:r>
            <a:r>
              <a:rPr lang="hu-HU" altLang="sk-SK" sz="2000" dirty="0" err="1"/>
              <a:t>zmätok</a:t>
            </a:r>
            <a:endParaRPr lang="hu-HU" altLang="sk-SK" sz="2000" dirty="0"/>
          </a:p>
          <a:p>
            <a:pPr eaLnBrk="1" hangingPunct="1">
              <a:lnSpc>
                <a:spcPct val="80000"/>
              </a:lnSpc>
              <a:buFont typeface="Wingdings" panose="05000000000000000000" pitchFamily="2" charset="2"/>
              <a:buNone/>
            </a:pPr>
            <a:endParaRPr lang="hu-HU" altLang="sk-SK" sz="2000" dirty="0"/>
          </a:p>
        </p:txBody>
      </p:sp>
    </p:spTree>
    <p:extLst>
      <p:ext uri="{BB962C8B-B14F-4D97-AF65-F5344CB8AC3E}">
        <p14:creationId xmlns:p14="http://schemas.microsoft.com/office/powerpoint/2010/main" val="37133127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hu-HU" altLang="sk-SK"/>
              <a:t> </a:t>
            </a:r>
          </a:p>
        </p:txBody>
      </p:sp>
      <p:sp>
        <p:nvSpPr>
          <p:cNvPr id="15363" name="Rectangle 3"/>
          <p:cNvSpPr>
            <a:spLocks noGrp="1" noChangeArrowheads="1"/>
          </p:cNvSpPr>
          <p:nvPr>
            <p:ph type="body" idx="1"/>
          </p:nvPr>
        </p:nvSpPr>
        <p:spPr>
          <a:xfrm>
            <a:off x="1009934" y="908049"/>
            <a:ext cx="9138954" cy="4551055"/>
          </a:xfrm>
        </p:spPr>
        <p:txBody>
          <a:bodyPr/>
          <a:lstStyle/>
          <a:p>
            <a:pPr eaLnBrk="1" hangingPunct="1">
              <a:lnSpc>
                <a:spcPct val="80000"/>
              </a:lnSpc>
              <a:buFont typeface="Wingdings" panose="05000000000000000000" pitchFamily="2" charset="2"/>
              <a:buNone/>
            </a:pPr>
            <a:r>
              <a:rPr lang="hu-HU" altLang="sk-SK" sz="2000" dirty="0"/>
              <a:t>Centrum a periféria </a:t>
            </a:r>
            <a:r>
              <a:rPr lang="hu-HU" altLang="sk-SK" sz="2000" dirty="0" err="1"/>
              <a:t>lexiky</a:t>
            </a:r>
            <a:r>
              <a:rPr lang="hu-HU" altLang="sk-SK" sz="2000" dirty="0"/>
              <a:t>: 0-1 </a:t>
            </a:r>
            <a:r>
              <a:rPr lang="hu-HU" altLang="sk-SK" sz="2000" dirty="0" err="1"/>
              <a:t>bližšie</a:t>
            </a:r>
            <a:r>
              <a:rPr lang="hu-HU" altLang="sk-SK" sz="2000" dirty="0"/>
              <a:t> k </a:t>
            </a:r>
            <a:r>
              <a:rPr lang="hu-HU" altLang="sk-SK" sz="2000" dirty="0" err="1"/>
              <a:t>periférii</a:t>
            </a:r>
            <a:r>
              <a:rPr lang="hu-HU" altLang="sk-SK" sz="2000" dirty="0"/>
              <a:t>, 2-3 </a:t>
            </a:r>
            <a:r>
              <a:rPr lang="hu-HU" altLang="sk-SK" sz="2000" dirty="0" err="1"/>
              <a:t>bližšie</a:t>
            </a:r>
            <a:r>
              <a:rPr lang="hu-HU" altLang="sk-SK" sz="2000" dirty="0"/>
              <a:t> k </a:t>
            </a:r>
            <a:r>
              <a:rPr lang="hu-HU" altLang="sk-SK" sz="2000" dirty="0" err="1"/>
              <a:t>centru</a:t>
            </a:r>
            <a:r>
              <a:rPr lang="hu-HU" altLang="sk-SK" sz="2000" dirty="0"/>
              <a:t> – </a:t>
            </a:r>
            <a:r>
              <a:rPr lang="hu-HU" altLang="sk-SK" sz="2000" dirty="0" err="1"/>
              <a:t>nie</a:t>
            </a:r>
            <a:r>
              <a:rPr lang="hu-HU" altLang="sk-SK" sz="2000" dirty="0"/>
              <a:t> </a:t>
            </a:r>
            <a:r>
              <a:rPr lang="hu-HU" altLang="sk-SK" sz="2000" dirty="0" err="1"/>
              <a:t>sú</a:t>
            </a:r>
            <a:r>
              <a:rPr lang="hu-HU" altLang="sk-SK" sz="2000" dirty="0"/>
              <a:t> </a:t>
            </a:r>
            <a:r>
              <a:rPr lang="hu-HU" altLang="sk-SK" sz="2000" dirty="0" err="1"/>
              <a:t>to</a:t>
            </a:r>
            <a:r>
              <a:rPr lang="hu-HU" altLang="sk-SK" sz="2000" dirty="0"/>
              <a:t> </a:t>
            </a:r>
            <a:r>
              <a:rPr lang="hu-HU" altLang="sk-SK" sz="2000" dirty="0" err="1"/>
              <a:t>absolútne</a:t>
            </a:r>
            <a:r>
              <a:rPr lang="hu-HU" altLang="sk-SK" sz="2000" dirty="0"/>
              <a:t> </a:t>
            </a:r>
            <a:r>
              <a:rPr lang="hu-HU" altLang="sk-SK" sz="2000" dirty="0" err="1"/>
              <a:t>kategórie</a:t>
            </a:r>
            <a:r>
              <a:rPr lang="hu-HU" altLang="sk-SK" sz="2000" dirty="0"/>
              <a:t>, </a:t>
            </a:r>
            <a:r>
              <a:rPr lang="hu-HU" altLang="sk-SK" sz="2000" dirty="0" err="1"/>
              <a:t>ale</a:t>
            </a:r>
            <a:r>
              <a:rPr lang="hu-HU" altLang="sk-SK" sz="2000" dirty="0"/>
              <a:t> </a:t>
            </a:r>
            <a:r>
              <a:rPr lang="hu-HU" altLang="sk-SK" sz="2000" dirty="0" err="1"/>
              <a:t>skôr</a:t>
            </a:r>
            <a:r>
              <a:rPr lang="hu-HU" altLang="sk-SK" sz="2000" dirty="0"/>
              <a:t> </a:t>
            </a:r>
            <a:r>
              <a:rPr lang="hu-HU" altLang="sk-SK" sz="2000" dirty="0" err="1"/>
              <a:t>tendencie</a:t>
            </a:r>
            <a:r>
              <a:rPr lang="hu-HU" altLang="sk-SK" sz="2000" dirty="0"/>
              <a:t>. </a:t>
            </a:r>
            <a:r>
              <a:rPr lang="hu-HU" altLang="sk-SK" sz="2000" dirty="0" err="1"/>
              <a:t>Častejšie</a:t>
            </a:r>
            <a:r>
              <a:rPr lang="hu-HU" altLang="sk-SK" sz="2000" dirty="0"/>
              <a:t> / </a:t>
            </a:r>
            <a:r>
              <a:rPr lang="hu-HU" altLang="sk-SK" sz="2000" dirty="0" err="1"/>
              <a:t>zriedkavejšie</a:t>
            </a:r>
            <a:r>
              <a:rPr lang="hu-HU" altLang="sk-SK" sz="2000" dirty="0"/>
              <a:t> </a:t>
            </a:r>
            <a:r>
              <a:rPr lang="hu-HU" altLang="sk-SK" sz="2000" dirty="0" err="1"/>
              <a:t>používanie</a:t>
            </a:r>
            <a:r>
              <a:rPr lang="hu-HU" altLang="sk-SK" sz="2000" dirty="0"/>
              <a:t> v </a:t>
            </a:r>
            <a:r>
              <a:rPr lang="hu-HU" altLang="sk-SK" sz="2000" dirty="0" err="1"/>
              <a:t>relácii</a:t>
            </a:r>
            <a:r>
              <a:rPr lang="hu-HU" altLang="sk-SK" sz="2000" dirty="0"/>
              <a:t> </a:t>
            </a:r>
            <a:r>
              <a:rPr lang="hu-HU" altLang="sk-SK" sz="2000" dirty="0" err="1"/>
              <a:t>napr</a:t>
            </a:r>
            <a:r>
              <a:rPr lang="hu-HU" altLang="sk-SK" sz="2000" dirty="0"/>
              <a:t>. s </a:t>
            </a:r>
            <a:r>
              <a:rPr lang="hu-HU" altLang="sk-SK" sz="2000" dirty="0" err="1"/>
              <a:t>maď</a:t>
            </a:r>
            <a:r>
              <a:rPr lang="hu-HU" altLang="sk-SK" sz="2000" dirty="0"/>
              <a:t>. </a:t>
            </a:r>
          </a:p>
          <a:p>
            <a:pPr eaLnBrk="1" hangingPunct="1">
              <a:lnSpc>
                <a:spcPct val="80000"/>
              </a:lnSpc>
              <a:buFont typeface="Wingdings" panose="05000000000000000000" pitchFamily="2" charset="2"/>
              <a:buNone/>
            </a:pPr>
            <a:r>
              <a:rPr lang="hu-HU" altLang="sk-SK" sz="2000" dirty="0" err="1"/>
              <a:t>Slová</a:t>
            </a:r>
            <a:r>
              <a:rPr lang="hu-HU" altLang="sk-SK" sz="2000" dirty="0"/>
              <a:t> s </a:t>
            </a:r>
            <a:r>
              <a:rPr lang="hu-HU" altLang="sk-SK" sz="2000" dirty="0" err="1"/>
              <a:t>hodnotením</a:t>
            </a:r>
            <a:r>
              <a:rPr lang="hu-HU" altLang="sk-SK" sz="2000" dirty="0"/>
              <a:t> 1-2: </a:t>
            </a:r>
            <a:r>
              <a:rPr lang="hu-HU" altLang="sk-SK" sz="2000" dirty="0" err="1"/>
              <a:t>friško</a:t>
            </a:r>
            <a:r>
              <a:rPr lang="hu-HU" altLang="sk-SK" sz="2000" dirty="0"/>
              <a:t>, </a:t>
            </a:r>
            <a:r>
              <a:rPr lang="hu-HU" altLang="sk-SK" sz="2000" dirty="0" err="1"/>
              <a:t>fúra</a:t>
            </a:r>
            <a:r>
              <a:rPr lang="hu-HU" altLang="sk-SK" sz="2000" dirty="0"/>
              <a:t>, </a:t>
            </a:r>
            <a:r>
              <a:rPr lang="hu-HU" altLang="sk-SK" sz="2000" dirty="0" err="1"/>
              <a:t>just</a:t>
            </a:r>
            <a:r>
              <a:rPr lang="hu-HU" altLang="sk-SK" sz="2000" dirty="0"/>
              <a:t>, </a:t>
            </a:r>
            <a:r>
              <a:rPr lang="hu-HU" altLang="sk-SK" sz="2000" dirty="0" err="1"/>
              <a:t>huncút</a:t>
            </a:r>
            <a:r>
              <a:rPr lang="hu-HU" altLang="sk-SK" sz="2000" dirty="0"/>
              <a:t>, </a:t>
            </a:r>
            <a:r>
              <a:rPr lang="hu-HU" altLang="sk-SK" sz="2000" dirty="0" err="1"/>
              <a:t>hic</a:t>
            </a:r>
            <a:r>
              <a:rPr lang="hu-HU" altLang="sk-SK" sz="2000" dirty="0"/>
              <a:t>, </a:t>
            </a:r>
            <a:r>
              <a:rPr lang="hu-HU" altLang="sk-SK" sz="2000" dirty="0" err="1"/>
              <a:t>kiks</a:t>
            </a:r>
            <a:r>
              <a:rPr lang="hu-HU" altLang="sk-SK" sz="2000" dirty="0"/>
              <a:t>, </a:t>
            </a:r>
            <a:r>
              <a:rPr lang="hu-HU" altLang="sk-SK" sz="2000" dirty="0" err="1"/>
              <a:t>koštovať</a:t>
            </a:r>
            <a:endParaRPr lang="hu-HU" altLang="sk-SK" sz="2000" dirty="0"/>
          </a:p>
          <a:p>
            <a:pPr eaLnBrk="1" hangingPunct="1">
              <a:lnSpc>
                <a:spcPct val="80000"/>
              </a:lnSpc>
              <a:buFont typeface="Wingdings" panose="05000000000000000000" pitchFamily="2" charset="2"/>
              <a:buNone/>
            </a:pPr>
            <a:r>
              <a:rPr lang="hu-HU" altLang="sk-SK" sz="2000" dirty="0"/>
              <a:t>P: </a:t>
            </a:r>
            <a:r>
              <a:rPr lang="hu-HU" altLang="sk-SK" sz="2000" dirty="0" err="1"/>
              <a:t>árešt</a:t>
            </a:r>
            <a:r>
              <a:rPr lang="hu-HU" altLang="sk-SK" sz="2000" dirty="0"/>
              <a:t>, </a:t>
            </a:r>
            <a:r>
              <a:rPr lang="hu-HU" altLang="sk-SK" sz="2000" dirty="0" err="1"/>
              <a:t>baráber</a:t>
            </a:r>
            <a:r>
              <a:rPr lang="hu-HU" altLang="sk-SK" sz="2000" dirty="0"/>
              <a:t>, </a:t>
            </a:r>
            <a:r>
              <a:rPr lang="hu-HU" altLang="sk-SK" sz="2000" dirty="0" err="1"/>
              <a:t>bornýrovaný</a:t>
            </a:r>
            <a:r>
              <a:rPr lang="hu-HU" altLang="sk-SK" sz="2000" dirty="0"/>
              <a:t>, </a:t>
            </a:r>
            <a:r>
              <a:rPr lang="hu-HU" altLang="sk-SK" sz="2000" dirty="0" err="1"/>
              <a:t>burgmajster</a:t>
            </a:r>
            <a:r>
              <a:rPr lang="hu-HU" altLang="sk-SK" sz="2000" dirty="0"/>
              <a:t>, </a:t>
            </a:r>
            <a:r>
              <a:rPr lang="hu-HU" altLang="sk-SK" sz="2000" dirty="0" err="1"/>
              <a:t>cigória</a:t>
            </a:r>
            <a:r>
              <a:rPr lang="hu-HU" altLang="sk-SK" sz="2000" dirty="0"/>
              <a:t>, </a:t>
            </a:r>
            <a:r>
              <a:rPr lang="hu-HU" altLang="sk-SK" sz="2000" dirty="0" err="1"/>
              <a:t>daxlík</a:t>
            </a:r>
            <a:r>
              <a:rPr lang="hu-HU" altLang="sk-SK" sz="2000" dirty="0"/>
              <a:t>, </a:t>
            </a:r>
            <a:r>
              <a:rPr lang="hu-HU" altLang="sk-SK" sz="2000" dirty="0" err="1"/>
              <a:t>dinštovať</a:t>
            </a:r>
            <a:r>
              <a:rPr lang="hu-HU" altLang="sk-SK" sz="2000" dirty="0"/>
              <a:t>, </a:t>
            </a:r>
            <a:r>
              <a:rPr lang="hu-HU" altLang="sk-SK" sz="2000" dirty="0" err="1"/>
              <a:t>dranžírovať</a:t>
            </a:r>
            <a:r>
              <a:rPr lang="hu-HU" altLang="sk-SK" sz="2000" dirty="0"/>
              <a:t>, </a:t>
            </a:r>
            <a:r>
              <a:rPr lang="hu-HU" altLang="sk-SK" sz="2000" dirty="0" err="1"/>
              <a:t>fiaker</a:t>
            </a:r>
            <a:r>
              <a:rPr lang="hu-HU" altLang="sk-SK" sz="2000" dirty="0"/>
              <a:t>, filigrán, </a:t>
            </a:r>
            <a:r>
              <a:rPr lang="hu-HU" altLang="sk-SK" sz="2000" dirty="0" err="1"/>
              <a:t>financ</a:t>
            </a:r>
            <a:r>
              <a:rPr lang="hu-HU" altLang="sk-SK" sz="2000" dirty="0"/>
              <a:t>, flanc, </a:t>
            </a:r>
            <a:r>
              <a:rPr lang="hu-HU" altLang="sk-SK" sz="2000" dirty="0" err="1"/>
              <a:t>forsírovať</a:t>
            </a:r>
            <a:r>
              <a:rPr lang="hu-HU" altLang="sk-SK" sz="2000" dirty="0"/>
              <a:t>, </a:t>
            </a:r>
            <a:r>
              <a:rPr lang="hu-HU" altLang="sk-SK" sz="2000" dirty="0" err="1"/>
              <a:t>fortieľ</a:t>
            </a:r>
            <a:r>
              <a:rPr lang="hu-HU" altLang="sk-SK" sz="2000" dirty="0"/>
              <a:t>, </a:t>
            </a:r>
            <a:r>
              <a:rPr lang="hu-HU" altLang="sk-SK" sz="2000" dirty="0" err="1"/>
              <a:t>furajtár</a:t>
            </a:r>
            <a:r>
              <a:rPr lang="hu-HU" altLang="sk-SK" sz="2000" dirty="0"/>
              <a:t>, </a:t>
            </a:r>
            <a:r>
              <a:rPr lang="hu-HU" altLang="sk-SK" sz="2000" dirty="0" err="1"/>
              <a:t>fušovať</a:t>
            </a:r>
            <a:r>
              <a:rPr lang="hu-HU" altLang="sk-SK" sz="2000" dirty="0"/>
              <a:t>, </a:t>
            </a:r>
            <a:r>
              <a:rPr lang="hu-HU" altLang="sk-SK" sz="2000" dirty="0" err="1"/>
              <a:t>gamaša</a:t>
            </a:r>
            <a:r>
              <a:rPr lang="hu-HU" altLang="sk-SK" sz="2000" dirty="0"/>
              <a:t>, </a:t>
            </a:r>
            <a:r>
              <a:rPr lang="hu-HU" altLang="sk-SK" sz="2000" dirty="0" err="1"/>
              <a:t>gánok</a:t>
            </a:r>
            <a:r>
              <a:rPr lang="hu-HU" altLang="sk-SK" sz="2000" dirty="0"/>
              <a:t>, glanc, </a:t>
            </a:r>
            <a:r>
              <a:rPr lang="hu-HU" altLang="sk-SK" sz="2000" dirty="0" err="1"/>
              <a:t>grís</a:t>
            </a:r>
            <a:r>
              <a:rPr lang="hu-HU" altLang="sk-SK" sz="2000" dirty="0"/>
              <a:t>, </a:t>
            </a:r>
            <a:r>
              <a:rPr lang="hu-HU" altLang="sk-SK" sz="2000" dirty="0" err="1"/>
              <a:t>grunt</a:t>
            </a:r>
            <a:r>
              <a:rPr lang="hu-HU" altLang="sk-SK" sz="2000" dirty="0"/>
              <a:t>, </a:t>
            </a:r>
            <a:r>
              <a:rPr lang="hu-HU" altLang="sk-SK" sz="2000" dirty="0" err="1"/>
              <a:t>gurtňa</a:t>
            </a:r>
            <a:r>
              <a:rPr lang="hu-HU" altLang="sk-SK" sz="2000" dirty="0"/>
              <a:t>, huta, </a:t>
            </a:r>
            <a:r>
              <a:rPr lang="hu-HU" altLang="sk-SK" sz="2000" dirty="0" err="1"/>
              <a:t>ircha</a:t>
            </a:r>
            <a:r>
              <a:rPr lang="hu-HU" altLang="sk-SK" sz="2000" dirty="0"/>
              <a:t>, </a:t>
            </a:r>
            <a:r>
              <a:rPr lang="hu-HU" altLang="sk-SK" sz="2000" dirty="0" err="1"/>
              <a:t>kapsľa</a:t>
            </a:r>
            <a:r>
              <a:rPr lang="hu-HU" altLang="sk-SK" sz="2000" dirty="0"/>
              <a:t>, </a:t>
            </a:r>
            <a:r>
              <a:rPr lang="hu-HU" altLang="sk-SK" sz="2000" dirty="0" err="1"/>
              <a:t>kastlík</a:t>
            </a:r>
            <a:r>
              <a:rPr lang="hu-HU" altLang="sk-SK" sz="2000" dirty="0"/>
              <a:t>, </a:t>
            </a:r>
            <a:r>
              <a:rPr lang="hu-HU" altLang="sk-SK" sz="2000" dirty="0" err="1"/>
              <a:t>kiflík</a:t>
            </a:r>
            <a:r>
              <a:rPr lang="hu-HU" altLang="sk-SK" sz="2000" dirty="0"/>
              <a:t>, </a:t>
            </a:r>
            <a:r>
              <a:rPr lang="hu-HU" altLang="sk-SK" sz="2000" dirty="0" err="1"/>
              <a:t>klimprovať</a:t>
            </a:r>
            <a:r>
              <a:rPr lang="hu-HU" altLang="sk-SK" sz="2000" dirty="0"/>
              <a:t>, </a:t>
            </a:r>
            <a:r>
              <a:rPr lang="hu-HU" altLang="sk-SK" sz="2000" dirty="0" err="1"/>
              <a:t>kumšt</a:t>
            </a:r>
            <a:r>
              <a:rPr lang="hu-HU" altLang="sk-SK" sz="2000" dirty="0"/>
              <a:t>, </a:t>
            </a:r>
            <a:r>
              <a:rPr lang="hu-HU" altLang="sk-SK" sz="2000" dirty="0" err="1"/>
              <a:t>kunčaft</a:t>
            </a:r>
            <a:r>
              <a:rPr lang="hu-HU" altLang="sk-SK" sz="2000" dirty="0"/>
              <a:t>, </a:t>
            </a:r>
            <a:r>
              <a:rPr lang="hu-HU" altLang="sk-SK" sz="2000" dirty="0" err="1"/>
              <a:t>kvartieľ</a:t>
            </a:r>
            <a:r>
              <a:rPr lang="hu-HU" altLang="sk-SK" sz="2000" dirty="0"/>
              <a:t>, </a:t>
            </a:r>
            <a:r>
              <a:rPr lang="hu-HU" altLang="sk-SK" sz="2000" dirty="0" err="1"/>
              <a:t>kvit</a:t>
            </a:r>
            <a:r>
              <a:rPr lang="hu-HU" altLang="sk-SK" sz="2000" dirty="0"/>
              <a:t>, láda, </a:t>
            </a:r>
            <a:r>
              <a:rPr lang="hu-HU" altLang="sk-SK" sz="2000" dirty="0" err="1"/>
              <a:t>ládovať</a:t>
            </a:r>
            <a:r>
              <a:rPr lang="hu-HU" altLang="sk-SK" sz="2000" dirty="0"/>
              <a:t>, </a:t>
            </a:r>
            <a:r>
              <a:rPr lang="hu-HU" altLang="sk-SK" sz="2000" dirty="0" err="1"/>
              <a:t>lokňa</a:t>
            </a:r>
            <a:r>
              <a:rPr lang="hu-HU" altLang="sk-SK" sz="2000" dirty="0"/>
              <a:t>, </a:t>
            </a:r>
            <a:r>
              <a:rPr lang="hu-HU" altLang="sk-SK" sz="2000" dirty="0" err="1"/>
              <a:t>obšit</a:t>
            </a:r>
            <a:r>
              <a:rPr lang="hu-HU" altLang="sk-SK" sz="2000" dirty="0"/>
              <a:t>, pác, </a:t>
            </a:r>
            <a:r>
              <a:rPr lang="hu-HU" altLang="sk-SK" sz="2000" dirty="0" err="1"/>
              <a:t>partaj</a:t>
            </a:r>
            <a:r>
              <a:rPr lang="hu-HU" altLang="sk-SK" sz="2000" dirty="0"/>
              <a:t>, </a:t>
            </a:r>
            <a:r>
              <a:rPr lang="hu-HU" altLang="sk-SK" sz="2000" dirty="0" err="1"/>
              <a:t>plajbas</a:t>
            </a:r>
            <a:r>
              <a:rPr lang="hu-HU" altLang="sk-SK" sz="2000" dirty="0"/>
              <a:t>, </a:t>
            </a:r>
            <a:r>
              <a:rPr lang="hu-HU" altLang="sk-SK" sz="2000" dirty="0" err="1"/>
              <a:t>planírovať</a:t>
            </a:r>
            <a:r>
              <a:rPr lang="hu-HU" altLang="sk-SK" sz="2000" dirty="0"/>
              <a:t>, </a:t>
            </a:r>
            <a:r>
              <a:rPr lang="hu-HU" altLang="sk-SK" sz="2000" dirty="0" err="1"/>
              <a:t>probírovať</a:t>
            </a:r>
            <a:r>
              <a:rPr lang="hu-HU" altLang="sk-SK" sz="2000" dirty="0"/>
              <a:t>, ráf, </a:t>
            </a:r>
            <a:r>
              <a:rPr lang="hu-HU" altLang="sk-SK" sz="2000" dirty="0" err="1"/>
              <a:t>rínok</a:t>
            </a:r>
            <a:endParaRPr lang="hu-HU" altLang="sk-SK" sz="2000" dirty="0"/>
          </a:p>
          <a:p>
            <a:pPr eaLnBrk="1" hangingPunct="1">
              <a:lnSpc>
                <a:spcPct val="80000"/>
              </a:lnSpc>
              <a:buFont typeface="Wingdings" panose="05000000000000000000" pitchFamily="2" charset="2"/>
              <a:buNone/>
            </a:pPr>
            <a:r>
              <a:rPr lang="hu-HU" altLang="sk-SK" sz="2000" dirty="0"/>
              <a:t>C: cukor, </a:t>
            </a:r>
            <a:r>
              <a:rPr lang="hu-HU" altLang="sk-SK" sz="2000" dirty="0" err="1"/>
              <a:t>drát</a:t>
            </a:r>
            <a:r>
              <a:rPr lang="hu-HU" altLang="sk-SK" sz="2000" dirty="0"/>
              <a:t>, </a:t>
            </a:r>
            <a:r>
              <a:rPr lang="hu-HU" altLang="sk-SK" sz="2000" dirty="0" err="1"/>
              <a:t>eso</a:t>
            </a:r>
            <a:r>
              <a:rPr lang="hu-HU" altLang="sk-SK" sz="2000" dirty="0"/>
              <a:t>, </a:t>
            </a:r>
            <a:r>
              <a:rPr lang="hu-HU" altLang="sk-SK" sz="2000" dirty="0" err="1"/>
              <a:t>fajront</a:t>
            </a:r>
            <a:r>
              <a:rPr lang="hu-HU" altLang="sk-SK" sz="2000" dirty="0"/>
              <a:t>, </a:t>
            </a:r>
            <a:r>
              <a:rPr lang="hu-HU" altLang="sk-SK" sz="2000" dirty="0" err="1"/>
              <a:t>faloš</a:t>
            </a:r>
            <a:r>
              <a:rPr lang="hu-HU" altLang="sk-SK" sz="2000" dirty="0"/>
              <a:t>, </a:t>
            </a:r>
            <a:r>
              <a:rPr lang="hu-HU" altLang="sk-SK" sz="2000" dirty="0" err="1"/>
              <a:t>falošný</a:t>
            </a:r>
            <a:r>
              <a:rPr lang="hu-HU" altLang="sk-SK" sz="2000" dirty="0"/>
              <a:t>, farba, </a:t>
            </a:r>
            <a:r>
              <a:rPr lang="hu-HU" altLang="sk-SK" sz="2000" dirty="0" err="1"/>
              <a:t>fašírka</a:t>
            </a:r>
            <a:r>
              <a:rPr lang="hu-HU" altLang="sk-SK" sz="2000" dirty="0"/>
              <a:t>, </a:t>
            </a:r>
            <a:r>
              <a:rPr lang="hu-HU" altLang="sk-SK" sz="2000" dirty="0" err="1"/>
              <a:t>fén</a:t>
            </a:r>
            <a:r>
              <a:rPr lang="hu-HU" altLang="sk-SK" sz="2000" dirty="0"/>
              <a:t>, </a:t>
            </a:r>
            <a:r>
              <a:rPr lang="hu-HU" altLang="sk-SK" sz="2000" dirty="0" err="1"/>
              <a:t>fľak</a:t>
            </a:r>
            <a:r>
              <a:rPr lang="hu-HU" altLang="sk-SK" sz="2000" dirty="0"/>
              <a:t>, </a:t>
            </a:r>
            <a:r>
              <a:rPr lang="hu-HU" altLang="sk-SK" sz="2000" dirty="0" err="1"/>
              <a:t>fľaša</a:t>
            </a:r>
            <a:r>
              <a:rPr lang="hu-HU" altLang="sk-SK" sz="2000" dirty="0"/>
              <a:t>, </a:t>
            </a:r>
            <a:r>
              <a:rPr lang="hu-HU" altLang="sk-SK" sz="2000" dirty="0" err="1"/>
              <a:t>flek</a:t>
            </a:r>
            <a:r>
              <a:rPr lang="hu-HU" altLang="sk-SK" sz="2000" dirty="0"/>
              <a:t>, </a:t>
            </a:r>
            <a:r>
              <a:rPr lang="hu-HU" altLang="sk-SK" sz="2000" dirty="0" err="1"/>
              <a:t>foter</a:t>
            </a:r>
            <a:r>
              <a:rPr lang="hu-HU" altLang="sk-SK" sz="2000" dirty="0"/>
              <a:t>, </a:t>
            </a:r>
            <a:r>
              <a:rPr lang="hu-HU" altLang="sk-SK" sz="2000" dirty="0" err="1"/>
              <a:t>frajer</a:t>
            </a:r>
            <a:r>
              <a:rPr lang="hu-HU" altLang="sk-SK" sz="2000" dirty="0"/>
              <a:t>, </a:t>
            </a:r>
            <a:r>
              <a:rPr lang="hu-HU" altLang="sk-SK" sz="2000" dirty="0" err="1"/>
              <a:t>háklivý</a:t>
            </a:r>
            <a:r>
              <a:rPr lang="hu-HU" altLang="sk-SK" sz="2000" dirty="0"/>
              <a:t>, </a:t>
            </a:r>
            <a:r>
              <a:rPr lang="hu-HU" altLang="sk-SK" sz="2000" dirty="0" err="1"/>
              <a:t>kapucňa</a:t>
            </a:r>
            <a:r>
              <a:rPr lang="hu-HU" altLang="sk-SK" sz="2000" dirty="0"/>
              <a:t>, </a:t>
            </a:r>
            <a:r>
              <a:rPr lang="hu-HU" altLang="sk-SK" sz="2000" dirty="0" err="1"/>
              <a:t>kasáreň</a:t>
            </a:r>
            <a:r>
              <a:rPr lang="hu-HU" altLang="sk-SK" sz="2000" dirty="0"/>
              <a:t>, </a:t>
            </a:r>
            <a:r>
              <a:rPr lang="hu-HU" altLang="sk-SK" sz="2000" dirty="0" err="1"/>
              <a:t>kastról</a:t>
            </a:r>
            <a:r>
              <a:rPr lang="hu-HU" altLang="sk-SK" sz="2000" dirty="0"/>
              <a:t>, </a:t>
            </a:r>
            <a:r>
              <a:rPr lang="hu-HU" altLang="sk-SK" sz="2000" dirty="0" err="1"/>
              <a:t>kataster</a:t>
            </a:r>
            <a:r>
              <a:rPr lang="hu-HU" altLang="sk-SK" sz="2000" dirty="0"/>
              <a:t>, </a:t>
            </a:r>
            <a:r>
              <a:rPr lang="hu-HU" altLang="sk-SK" sz="2000" dirty="0" err="1"/>
              <a:t>klampiar</a:t>
            </a:r>
            <a:r>
              <a:rPr lang="hu-HU" altLang="sk-SK" sz="2000" dirty="0"/>
              <a:t>, </a:t>
            </a:r>
            <a:r>
              <a:rPr lang="hu-HU" altLang="sk-SK" sz="2000" dirty="0" err="1"/>
              <a:t>kravata</a:t>
            </a:r>
            <a:r>
              <a:rPr lang="hu-HU" altLang="sk-SK" sz="2000" dirty="0"/>
              <a:t>, </a:t>
            </a:r>
            <a:r>
              <a:rPr lang="hu-HU" altLang="sk-SK" sz="2000" dirty="0" err="1"/>
              <a:t>kšeft</a:t>
            </a:r>
            <a:r>
              <a:rPr lang="hu-HU" altLang="sk-SK" sz="2000" dirty="0"/>
              <a:t>, </a:t>
            </a:r>
            <a:r>
              <a:rPr lang="hu-HU" altLang="sk-SK" sz="2000" dirty="0" err="1"/>
              <a:t>kukať</a:t>
            </a:r>
            <a:r>
              <a:rPr lang="hu-HU" altLang="sk-SK" sz="2000" dirty="0"/>
              <a:t>, lavór, lump, lupa, </a:t>
            </a:r>
            <a:r>
              <a:rPr lang="hu-HU" altLang="sk-SK" sz="2000" dirty="0" err="1"/>
              <a:t>luster</a:t>
            </a:r>
            <a:r>
              <a:rPr lang="hu-HU" altLang="sk-SK" sz="2000" dirty="0"/>
              <a:t>, </a:t>
            </a:r>
            <a:r>
              <a:rPr lang="hu-HU" altLang="sk-SK" sz="2000" dirty="0" err="1"/>
              <a:t>majster</a:t>
            </a:r>
            <a:r>
              <a:rPr lang="hu-HU" altLang="sk-SK" sz="2000" dirty="0"/>
              <a:t>, </a:t>
            </a:r>
            <a:r>
              <a:rPr lang="hu-HU" altLang="sk-SK" sz="2000" dirty="0" err="1"/>
              <a:t>mušt</a:t>
            </a:r>
            <a:r>
              <a:rPr lang="hu-HU" altLang="sk-SK" sz="2000" dirty="0"/>
              <a:t>, </a:t>
            </a:r>
            <a:r>
              <a:rPr lang="hu-HU" altLang="sk-SK" sz="2000" dirty="0" err="1"/>
              <a:t>paštéta</a:t>
            </a:r>
            <a:r>
              <a:rPr lang="hu-HU" altLang="sk-SK" sz="2000" dirty="0"/>
              <a:t>, </a:t>
            </a:r>
            <a:r>
              <a:rPr lang="hu-HU" altLang="sk-SK" sz="2000" dirty="0" err="1"/>
              <a:t>pečiatka</a:t>
            </a:r>
            <a:r>
              <a:rPr lang="hu-HU" altLang="sk-SK" sz="2000" dirty="0"/>
              <a:t>, </a:t>
            </a:r>
            <a:r>
              <a:rPr lang="hu-HU" altLang="sk-SK" sz="2000" dirty="0" err="1"/>
              <a:t>piškóta</a:t>
            </a:r>
            <a:r>
              <a:rPr lang="hu-HU" altLang="sk-SK" sz="2000" dirty="0"/>
              <a:t>, </a:t>
            </a:r>
            <a:r>
              <a:rPr lang="hu-HU" altLang="sk-SK" sz="2000" dirty="0" err="1"/>
              <a:t>pštros</a:t>
            </a:r>
            <a:r>
              <a:rPr lang="hu-HU" altLang="sk-SK" sz="2000" dirty="0"/>
              <a:t>, </a:t>
            </a:r>
            <a:r>
              <a:rPr lang="hu-HU" altLang="sk-SK" sz="2000" dirty="0" err="1"/>
              <a:t>rabovať</a:t>
            </a:r>
            <a:r>
              <a:rPr lang="hu-HU" altLang="sk-SK" sz="2000" dirty="0"/>
              <a:t>, </a:t>
            </a:r>
            <a:r>
              <a:rPr lang="hu-HU" altLang="sk-SK" sz="2000" dirty="0" err="1"/>
              <a:t>ríbezle</a:t>
            </a:r>
            <a:endParaRPr lang="hu-HU" altLang="sk-SK" sz="2000" dirty="0"/>
          </a:p>
          <a:p>
            <a:pPr eaLnBrk="1" hangingPunct="1">
              <a:lnSpc>
                <a:spcPct val="80000"/>
              </a:lnSpc>
              <a:buFont typeface="Wingdings" panose="05000000000000000000" pitchFamily="2" charset="2"/>
              <a:buNone/>
            </a:pPr>
            <a:endParaRPr lang="hu-HU" altLang="sk-SK" sz="2000" dirty="0"/>
          </a:p>
          <a:p>
            <a:pPr eaLnBrk="1" hangingPunct="1">
              <a:lnSpc>
                <a:spcPct val="80000"/>
              </a:lnSpc>
              <a:buFont typeface="Wingdings" panose="05000000000000000000" pitchFamily="2" charset="2"/>
              <a:buNone/>
            </a:pPr>
            <a:endParaRPr lang="hu-HU" altLang="sk-SK" sz="2000" dirty="0"/>
          </a:p>
        </p:txBody>
      </p:sp>
    </p:spTree>
    <p:extLst>
      <p:ext uri="{BB962C8B-B14F-4D97-AF65-F5344CB8AC3E}">
        <p14:creationId xmlns:p14="http://schemas.microsoft.com/office/powerpoint/2010/main" val="12188120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560" name="Group 1128"/>
          <p:cNvGraphicFramePr>
            <a:graphicFrameLocks noGrp="1"/>
          </p:cNvGraphicFramePr>
          <p:nvPr/>
        </p:nvGraphicFramePr>
        <p:xfrm>
          <a:off x="2351088" y="692150"/>
          <a:ext cx="5327650" cy="6035670"/>
        </p:xfrm>
        <a:graphic>
          <a:graphicData uri="http://schemas.openxmlformats.org/drawingml/2006/table">
            <a:tbl>
              <a:tblPr/>
              <a:tblGrid>
                <a:gridCol w="1470025">
                  <a:extLst>
                    <a:ext uri="{9D8B030D-6E8A-4147-A177-3AD203B41FA5}">
                      <a16:colId xmlns="" xmlns:a16="http://schemas.microsoft.com/office/drawing/2014/main" val="20000"/>
                    </a:ext>
                  </a:extLst>
                </a:gridCol>
                <a:gridCol w="1285875">
                  <a:extLst>
                    <a:ext uri="{9D8B030D-6E8A-4147-A177-3AD203B41FA5}">
                      <a16:colId xmlns="" xmlns:a16="http://schemas.microsoft.com/office/drawing/2014/main" val="20001"/>
                    </a:ext>
                  </a:extLst>
                </a:gridCol>
                <a:gridCol w="1285875">
                  <a:extLst>
                    <a:ext uri="{9D8B030D-6E8A-4147-A177-3AD203B41FA5}">
                      <a16:colId xmlns="" xmlns:a16="http://schemas.microsoft.com/office/drawing/2014/main" val="20002"/>
                    </a:ext>
                  </a:extLst>
                </a:gridCol>
                <a:gridCol w="1285875">
                  <a:extLst>
                    <a:ext uri="{9D8B030D-6E8A-4147-A177-3AD203B41FA5}">
                      <a16:colId xmlns="" xmlns:a16="http://schemas.microsoft.com/office/drawing/2014/main" val="20003"/>
                    </a:ext>
                  </a:extLst>
                </a:gridCol>
              </a:tblGrid>
              <a:tr h="335315">
                <a:tc gridSpan="2">
                  <a:txBody>
                    <a:bodyPr/>
                    <a:lstStyle/>
                    <a:p>
                      <a:pPr marL="342900" marR="0" lvl="0" indent="-342900" algn="ctr" defTabSz="914400" rtl="0" eaLnBrk="1" fontAlgn="base" latinLnBrk="0" hangingPunct="1">
                        <a:lnSpc>
                          <a:spcPct val="80000"/>
                        </a:lnSpc>
                        <a:spcBef>
                          <a:spcPct val="0"/>
                        </a:spcBef>
                        <a:spcAft>
                          <a:spcPct val="0"/>
                        </a:spcAft>
                        <a:buClrTx/>
                        <a:buSzPct val="75000"/>
                        <a:buFont typeface="Arial" charset="0"/>
                        <a:buNone/>
                        <a:tabLst/>
                      </a:pPr>
                      <a:r>
                        <a:rPr kumimoji="0" lang="hu-HU" sz="2000" b="0" i="0" u="none" strike="noStrike" cap="none" normalizeH="0" baseline="0">
                          <a:ln>
                            <a:noFill/>
                          </a:ln>
                          <a:solidFill>
                            <a:schemeClr val="tx1"/>
                          </a:solidFill>
                          <a:effectLst/>
                          <a:latin typeface="Times New Roman" pitchFamily="18" charset="0"/>
                          <a:cs typeface="Times New Roman" pitchFamily="18" charset="0"/>
                        </a:rPr>
                        <a:t>SK</a:t>
                      </a:r>
                      <a:endParaRPr kumimoji="0" lang="hu-HU" sz="2000" b="0" i="0" u="none" strike="noStrike" cap="none" normalizeH="0" baseline="0">
                        <a:ln>
                          <a:noFill/>
                        </a:ln>
                        <a:solidFill>
                          <a:schemeClr val="tx1"/>
                        </a:solidFill>
                        <a:effectLst/>
                        <a:latin typeface="Times New Roman" pitchFamily="18" charset="0"/>
                      </a:endParaRPr>
                    </a:p>
                  </a:txBody>
                  <a:tcPr marT="45725" marB="45725"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sk-SK"/>
                    </a:p>
                  </a:txBody>
                  <a:tcPr/>
                </a:tc>
                <a:tc gridSpan="2">
                  <a:txBody>
                    <a:bodyPr/>
                    <a:lstStyle/>
                    <a:p>
                      <a:pPr marL="342900" marR="0" lvl="0" indent="-342900" algn="ctr" defTabSz="914400" rtl="0" eaLnBrk="1" fontAlgn="base" latinLnBrk="0" hangingPunct="1">
                        <a:lnSpc>
                          <a:spcPct val="80000"/>
                        </a:lnSpc>
                        <a:spcBef>
                          <a:spcPct val="0"/>
                        </a:spcBef>
                        <a:spcAft>
                          <a:spcPct val="0"/>
                        </a:spcAft>
                        <a:buClrTx/>
                        <a:buSzPct val="75000"/>
                        <a:buFont typeface="Arial" charset="0"/>
                        <a:buNone/>
                        <a:tabLst/>
                      </a:pPr>
                      <a:r>
                        <a:rPr kumimoji="0" lang="hu-HU" sz="2000" b="0" i="0" u="none" strike="noStrike" cap="none" normalizeH="0" baseline="0">
                          <a:ln>
                            <a:noFill/>
                          </a:ln>
                          <a:solidFill>
                            <a:schemeClr val="tx1"/>
                          </a:solidFill>
                          <a:effectLst/>
                          <a:latin typeface="Times New Roman" pitchFamily="18" charset="0"/>
                          <a:cs typeface="Times New Roman" pitchFamily="18" charset="0"/>
                        </a:rPr>
                        <a:t>HU</a:t>
                      </a:r>
                      <a:endParaRPr kumimoji="0" lang="hu-HU" sz="2000" b="0" i="0" u="none" strike="noStrike" cap="none" normalizeH="0" baseline="0">
                        <a:ln>
                          <a:noFill/>
                        </a:ln>
                        <a:solidFill>
                          <a:schemeClr val="tx1"/>
                        </a:solidFill>
                        <a:effectLst/>
                        <a:latin typeface="Times New Roman" pitchFamily="18"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sk-SK"/>
                    </a:p>
                  </a:txBody>
                  <a:tcPr/>
                </a:tc>
                <a:extLst>
                  <a:ext uri="{0D108BD9-81ED-4DB2-BD59-A6C34878D82A}">
                    <a16:rowId xmlns="" xmlns:a16="http://schemas.microsoft.com/office/drawing/2014/main" val="10000"/>
                  </a:ext>
                </a:extLst>
              </a:tr>
              <a:tr h="335315">
                <a:tc>
                  <a:txBody>
                    <a:bodyPr/>
                    <a:lstStyle/>
                    <a:p>
                      <a:pPr marL="342900" marR="0" lvl="0" indent="-342900" algn="ctr" defTabSz="914400" rtl="0" eaLnBrk="1" fontAlgn="base" latinLnBrk="0" hangingPunct="1">
                        <a:lnSpc>
                          <a:spcPct val="80000"/>
                        </a:lnSpc>
                        <a:spcBef>
                          <a:spcPct val="0"/>
                        </a:spcBef>
                        <a:spcAft>
                          <a:spcPct val="0"/>
                        </a:spcAft>
                        <a:buClrTx/>
                        <a:buSzPct val="75000"/>
                        <a:buFont typeface="Arial" charset="0"/>
                        <a:buNone/>
                        <a:tabLst/>
                      </a:pPr>
                      <a:r>
                        <a:rPr kumimoji="0" lang="hu-HU" sz="2000" b="0" i="0" u="none" strike="noStrike" cap="none" normalizeH="0" baseline="0">
                          <a:ln>
                            <a:noFill/>
                          </a:ln>
                          <a:solidFill>
                            <a:schemeClr val="tx1"/>
                          </a:solidFill>
                          <a:effectLst/>
                          <a:latin typeface="Times New Roman" pitchFamily="18" charset="0"/>
                        </a:rPr>
                        <a:t>centrum</a:t>
                      </a:r>
                    </a:p>
                  </a:txBody>
                  <a:tcPr marT="45725" marB="45725"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80000"/>
                        </a:lnSpc>
                        <a:spcBef>
                          <a:spcPct val="0"/>
                        </a:spcBef>
                        <a:spcAft>
                          <a:spcPct val="0"/>
                        </a:spcAft>
                        <a:buClrTx/>
                        <a:buSzPct val="75000"/>
                        <a:buFont typeface="Arial" charset="0"/>
                        <a:buNone/>
                        <a:tabLst/>
                      </a:pPr>
                      <a:r>
                        <a:rPr kumimoji="0" lang="hu-HU" sz="2000" b="0" i="0" u="none" strike="noStrike" cap="none" normalizeH="0" baseline="0">
                          <a:ln>
                            <a:noFill/>
                          </a:ln>
                          <a:solidFill>
                            <a:schemeClr val="tx1"/>
                          </a:solidFill>
                          <a:effectLst/>
                          <a:latin typeface="Times New Roman" pitchFamily="18" charset="0"/>
                          <a:cs typeface="Times New Roman" pitchFamily="18" charset="0"/>
                        </a:rPr>
                        <a:t>periféria</a:t>
                      </a:r>
                      <a:endParaRPr kumimoji="0" lang="hu-HU" sz="2000" b="0" i="0" u="none" strike="noStrike" cap="none" normalizeH="0" baseline="0">
                        <a:ln>
                          <a:noFill/>
                        </a:ln>
                        <a:solidFill>
                          <a:schemeClr val="tx1"/>
                        </a:solidFill>
                        <a:effectLst/>
                        <a:latin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80000"/>
                        </a:lnSpc>
                        <a:spcBef>
                          <a:spcPct val="0"/>
                        </a:spcBef>
                        <a:spcAft>
                          <a:spcPct val="0"/>
                        </a:spcAft>
                        <a:buClrTx/>
                        <a:buSzPct val="75000"/>
                        <a:buFont typeface="Arial" charset="0"/>
                        <a:buNone/>
                        <a:tabLst/>
                      </a:pPr>
                      <a:r>
                        <a:rPr kumimoji="0" lang="hu-HU" sz="2000" b="0" i="0" u="none" strike="noStrike" cap="none" normalizeH="0" baseline="0">
                          <a:ln>
                            <a:noFill/>
                          </a:ln>
                          <a:solidFill>
                            <a:schemeClr val="tx1"/>
                          </a:solidFill>
                          <a:effectLst/>
                          <a:latin typeface="Times New Roman" pitchFamily="18" charset="0"/>
                          <a:cs typeface="Times New Roman" pitchFamily="18" charset="0"/>
                        </a:rPr>
                        <a:t>centrum</a:t>
                      </a:r>
                      <a:endParaRPr kumimoji="0" lang="hu-HU" sz="2000" b="0" i="0" u="none" strike="noStrike" cap="none" normalizeH="0" baseline="0">
                        <a:ln>
                          <a:noFill/>
                        </a:ln>
                        <a:solidFill>
                          <a:schemeClr val="tx1"/>
                        </a:solidFill>
                        <a:effectLst/>
                        <a:latin typeface="Times New Roman" pitchFamily="18"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80000"/>
                        </a:lnSpc>
                        <a:spcBef>
                          <a:spcPct val="0"/>
                        </a:spcBef>
                        <a:spcAft>
                          <a:spcPct val="0"/>
                        </a:spcAft>
                        <a:buClrTx/>
                        <a:buSzPct val="75000"/>
                        <a:buFont typeface="Arial" charset="0"/>
                        <a:buNone/>
                        <a:tabLst/>
                      </a:pPr>
                      <a:r>
                        <a:rPr kumimoji="0" lang="hu-HU" sz="2000" b="0" i="0" u="none" strike="noStrike" cap="none" normalizeH="0" baseline="0">
                          <a:ln>
                            <a:noFill/>
                          </a:ln>
                          <a:solidFill>
                            <a:schemeClr val="tx1"/>
                          </a:solidFill>
                          <a:effectLst/>
                          <a:latin typeface="Times New Roman" pitchFamily="18" charset="0"/>
                          <a:cs typeface="Times New Roman" pitchFamily="18" charset="0"/>
                        </a:rPr>
                        <a:t>periféria</a:t>
                      </a:r>
                      <a:endParaRPr kumimoji="0" lang="hu-HU" sz="2000" b="0" i="0" u="none" strike="noStrike" cap="none" normalizeH="0" baseline="0">
                        <a:ln>
                          <a:noFill/>
                        </a:ln>
                        <a:solidFill>
                          <a:schemeClr val="tx1"/>
                        </a:solidFill>
                        <a:effectLst/>
                        <a:latin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35315">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r>
                        <a:rPr kumimoji="0" lang="hu-HU" sz="2000" b="0" i="0" u="none" strike="noStrike" cap="none" normalizeH="0" baseline="0">
                          <a:ln>
                            <a:noFill/>
                          </a:ln>
                          <a:solidFill>
                            <a:schemeClr val="tx1"/>
                          </a:solidFill>
                          <a:effectLst/>
                          <a:latin typeface="Times New Roman" pitchFamily="18" charset="0"/>
                        </a:rPr>
                        <a:t>pakovať</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r>
                        <a:rPr kumimoji="0" lang="hu-HU" sz="2000" b="0" i="0" u="none" strike="noStrike" cap="none" normalizeH="0" baseline="0">
                          <a:ln>
                            <a:noFill/>
                          </a:ln>
                          <a:solidFill>
                            <a:schemeClr val="tx1"/>
                          </a:solidFill>
                          <a:effectLst/>
                          <a:latin typeface="Times New Roman" pitchFamily="18" charset="0"/>
                        </a:rPr>
                        <a:t>pakolni</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35315">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r>
                        <a:rPr kumimoji="0" lang="hu-HU" sz="2000" b="0" i="0" u="none" strike="noStrike" cap="none" normalizeH="0" baseline="0">
                          <a:ln>
                            <a:noFill/>
                          </a:ln>
                          <a:solidFill>
                            <a:schemeClr val="tx1"/>
                          </a:solidFill>
                          <a:effectLst/>
                          <a:latin typeface="Times New Roman" pitchFamily="18" charset="0"/>
                        </a:rPr>
                        <a:t>kunčaft</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r>
                        <a:rPr kumimoji="0" lang="hu-HU" sz="2000" b="0" i="0" u="none" strike="noStrike" cap="none" normalizeH="0" baseline="0">
                          <a:ln>
                            <a:noFill/>
                          </a:ln>
                          <a:solidFill>
                            <a:schemeClr val="tx1"/>
                          </a:solidFill>
                          <a:effectLst/>
                          <a:latin typeface="Times New Roman" pitchFamily="18" charset="0"/>
                          <a:cs typeface="Times New Roman" pitchFamily="18" charset="0"/>
                        </a:rPr>
                        <a:t>kuncsaft</a:t>
                      </a:r>
                      <a:endParaRPr kumimoji="0" lang="hu-HU" sz="2000" b="0" i="0" u="none" strike="noStrike" cap="none" normalizeH="0" baseline="0">
                        <a:ln>
                          <a:noFill/>
                        </a:ln>
                        <a:solidFill>
                          <a:schemeClr val="tx1"/>
                        </a:solidFill>
                        <a:effectLst/>
                        <a:latin typeface="Times New Roman" pitchFamily="18"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35315">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r>
                        <a:rPr kumimoji="0" lang="hu-HU" sz="2000" b="0" i="0" u="none" strike="noStrike" cap="none" normalizeH="0" baseline="0">
                          <a:ln>
                            <a:noFill/>
                          </a:ln>
                          <a:solidFill>
                            <a:schemeClr val="tx1"/>
                          </a:solidFill>
                          <a:effectLst/>
                          <a:latin typeface="Times New Roman" pitchFamily="18" charset="0"/>
                        </a:rPr>
                        <a:t>kiflík</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r>
                        <a:rPr kumimoji="0" lang="hu-HU" sz="2000" b="0" i="0" u="none" strike="noStrike" cap="none" normalizeH="0" baseline="0">
                          <a:ln>
                            <a:noFill/>
                          </a:ln>
                          <a:solidFill>
                            <a:schemeClr val="tx1"/>
                          </a:solidFill>
                          <a:effectLst/>
                          <a:latin typeface="Times New Roman" pitchFamily="18" charset="0"/>
                          <a:cs typeface="Times New Roman" pitchFamily="18" charset="0"/>
                        </a:rPr>
                        <a:t>kifli</a:t>
                      </a:r>
                      <a:endParaRPr kumimoji="0" lang="hu-HU" sz="2000" b="0" i="0" u="none" strike="noStrike" cap="none" normalizeH="0" baseline="0">
                        <a:ln>
                          <a:noFill/>
                        </a:ln>
                        <a:solidFill>
                          <a:schemeClr val="tx1"/>
                        </a:solidFill>
                        <a:effectLst/>
                        <a:latin typeface="Times New Roman" pitchFamily="18"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35315">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r>
                        <a:rPr kumimoji="0" lang="hu-HU" sz="2000" b="0" i="0" u="none" strike="noStrike" cap="none" normalizeH="0" baseline="0">
                          <a:ln>
                            <a:noFill/>
                          </a:ln>
                          <a:solidFill>
                            <a:schemeClr val="tx1"/>
                          </a:solidFill>
                          <a:effectLst/>
                          <a:latin typeface="Times New Roman" pitchFamily="18" charset="0"/>
                        </a:rPr>
                        <a:t>gurtňa</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r>
                        <a:rPr kumimoji="0" lang="hu-HU" sz="2000" b="0" i="0" u="none" strike="noStrike" cap="none" normalizeH="0" baseline="0">
                          <a:ln>
                            <a:noFill/>
                          </a:ln>
                          <a:solidFill>
                            <a:schemeClr val="tx1"/>
                          </a:solidFill>
                          <a:effectLst/>
                          <a:latin typeface="Times New Roman" pitchFamily="18" charset="0"/>
                          <a:cs typeface="Times New Roman" pitchFamily="18" charset="0"/>
                        </a:rPr>
                        <a:t>gurtni</a:t>
                      </a:r>
                      <a:endParaRPr kumimoji="0" lang="hu-HU" sz="2000" b="0" i="0" u="none" strike="noStrike" cap="none" normalizeH="0" baseline="0">
                        <a:ln>
                          <a:noFill/>
                        </a:ln>
                        <a:solidFill>
                          <a:schemeClr val="tx1"/>
                        </a:solidFill>
                        <a:effectLst/>
                        <a:latin typeface="Times New Roman" pitchFamily="18"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5315">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r>
                        <a:rPr kumimoji="0" lang="hu-HU" sz="2000" b="0" i="0" u="none" strike="noStrike" cap="none" normalizeH="0" baseline="0">
                          <a:ln>
                            <a:noFill/>
                          </a:ln>
                          <a:solidFill>
                            <a:schemeClr val="tx1"/>
                          </a:solidFill>
                          <a:effectLst/>
                          <a:latin typeface="Times New Roman" pitchFamily="18" charset="0"/>
                        </a:rPr>
                        <a:t>kvit</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r>
                        <a:rPr kumimoji="0" lang="hu-HU" sz="2000" b="0" i="0" u="none" strike="noStrike" cap="none" normalizeH="0" baseline="0">
                          <a:ln>
                            <a:noFill/>
                          </a:ln>
                          <a:solidFill>
                            <a:schemeClr val="tx1"/>
                          </a:solidFill>
                          <a:effectLst/>
                          <a:latin typeface="Times New Roman" pitchFamily="18" charset="0"/>
                          <a:cs typeface="Times New Roman" pitchFamily="18" charset="0"/>
                        </a:rPr>
                        <a:t>kvitt</a:t>
                      </a:r>
                      <a:endParaRPr kumimoji="0" lang="hu-HU" sz="2000" b="0" i="0" u="none" strike="noStrike" cap="none" normalizeH="0" baseline="0">
                        <a:ln>
                          <a:noFill/>
                        </a:ln>
                        <a:solidFill>
                          <a:schemeClr val="tx1"/>
                        </a:solidFill>
                        <a:effectLst/>
                        <a:latin typeface="Times New Roman" pitchFamily="18"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5315">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r>
                        <a:rPr kumimoji="0" lang="hu-HU" sz="2000" b="0" i="0" u="none" strike="noStrike" cap="none" normalizeH="0" baseline="0">
                          <a:ln>
                            <a:noFill/>
                          </a:ln>
                          <a:solidFill>
                            <a:schemeClr val="tx1"/>
                          </a:solidFill>
                          <a:effectLst/>
                          <a:latin typeface="Times New Roman" pitchFamily="18" charset="0"/>
                        </a:rPr>
                        <a:t>penzlík</a:t>
                      </a:r>
                    </a:p>
                  </a:txBody>
                  <a:tcPr marT="45725" marB="45725"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r>
                        <a:rPr kumimoji="0" lang="hu-HU" sz="2000" b="0" i="0" u="none" strike="noStrike" cap="none" normalizeH="0" baseline="0">
                          <a:ln>
                            <a:noFill/>
                          </a:ln>
                          <a:solidFill>
                            <a:schemeClr val="tx1"/>
                          </a:solidFill>
                          <a:effectLst/>
                          <a:latin typeface="Times New Roman" pitchFamily="18" charset="0"/>
                        </a:rPr>
                        <a:t>pemzli</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5315">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r>
                        <a:rPr kumimoji="0" lang="hu-HU" sz="2000" b="0" i="0" u="none" strike="noStrike" cap="none" normalizeH="0" baseline="0">
                          <a:ln>
                            <a:noFill/>
                          </a:ln>
                          <a:solidFill>
                            <a:schemeClr val="tx1"/>
                          </a:solidFill>
                          <a:effectLst/>
                          <a:latin typeface="Times New Roman" pitchFamily="18" charset="0"/>
                        </a:rPr>
                        <a:t>farba</a:t>
                      </a:r>
                    </a:p>
                  </a:txBody>
                  <a:tcPr marT="45725" marB="45725"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r>
                        <a:rPr kumimoji="0" lang="hu-HU" sz="2000" b="0" i="0" u="none" strike="noStrike" cap="none" normalizeH="0" baseline="0">
                          <a:ln>
                            <a:noFill/>
                          </a:ln>
                          <a:solidFill>
                            <a:schemeClr val="tx1"/>
                          </a:solidFill>
                          <a:effectLst/>
                          <a:latin typeface="Times New Roman" pitchFamily="18" charset="0"/>
                        </a:rPr>
                        <a:t>farba</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5315">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r>
                        <a:rPr kumimoji="0" lang="hu-HU" sz="2000" b="0" i="0" u="none" strike="noStrike" cap="none" normalizeH="0" baseline="0">
                          <a:ln>
                            <a:noFill/>
                          </a:ln>
                          <a:solidFill>
                            <a:schemeClr val="tx1"/>
                          </a:solidFill>
                          <a:effectLst/>
                          <a:latin typeface="Times New Roman" pitchFamily="18" charset="0"/>
                        </a:rPr>
                        <a:t>fazuľa</a:t>
                      </a:r>
                    </a:p>
                  </a:txBody>
                  <a:tcPr marT="45725" marB="45725"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r>
                        <a:rPr kumimoji="0" lang="hu-HU" sz="2000" b="0" i="0" u="none" strike="noStrike" cap="none" normalizeH="0" baseline="0">
                          <a:ln>
                            <a:noFill/>
                          </a:ln>
                          <a:solidFill>
                            <a:schemeClr val="tx1"/>
                          </a:solidFill>
                          <a:effectLst/>
                          <a:latin typeface="Times New Roman" pitchFamily="18" charset="0"/>
                        </a:rPr>
                        <a:t>paszuly</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335315">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r>
                        <a:rPr kumimoji="0" lang="hu-HU" sz="2000" b="0" i="0" u="none" strike="noStrike" cap="none" normalizeH="0" baseline="0">
                          <a:ln>
                            <a:noFill/>
                          </a:ln>
                          <a:solidFill>
                            <a:schemeClr val="tx1"/>
                          </a:solidFill>
                          <a:effectLst/>
                          <a:latin typeface="Times New Roman" pitchFamily="18" charset="0"/>
                        </a:rPr>
                        <a:t>kravata</a:t>
                      </a:r>
                    </a:p>
                  </a:txBody>
                  <a:tcPr marT="45725" marB="45725"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r>
                        <a:rPr kumimoji="0" lang="hu-HU" sz="2000" b="0" i="0" u="none" strike="noStrike" cap="none" normalizeH="0" baseline="0">
                          <a:ln>
                            <a:noFill/>
                          </a:ln>
                          <a:solidFill>
                            <a:schemeClr val="tx1"/>
                          </a:solidFill>
                          <a:effectLst/>
                          <a:latin typeface="Times New Roman" pitchFamily="18" charset="0"/>
                        </a:rPr>
                        <a:t>kravátli</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r h="335315">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r>
                        <a:rPr kumimoji="0" lang="hu-HU" sz="2000" b="0" i="0" u="none" strike="noStrike" cap="none" normalizeH="0" baseline="0">
                          <a:ln>
                            <a:noFill/>
                          </a:ln>
                          <a:solidFill>
                            <a:schemeClr val="tx1"/>
                          </a:solidFill>
                          <a:effectLst/>
                          <a:latin typeface="Times New Roman" pitchFamily="18" charset="0"/>
                        </a:rPr>
                        <a:t>huta</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r>
                        <a:rPr kumimoji="0" lang="hu-HU" sz="2000" b="0" i="0" u="none" strike="noStrike" cap="none" normalizeH="0" baseline="0">
                          <a:ln>
                            <a:noFill/>
                          </a:ln>
                          <a:solidFill>
                            <a:schemeClr val="tx1"/>
                          </a:solidFill>
                          <a:effectLst/>
                          <a:latin typeface="Times New Roman" pitchFamily="18" charset="0"/>
                        </a:rPr>
                        <a:t>huta</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1"/>
                  </a:ext>
                </a:extLst>
              </a:tr>
              <a:tr h="335315">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r>
                        <a:rPr kumimoji="0" lang="hu-HU" sz="2000" b="0" i="0" u="none" strike="noStrike" cap="none" normalizeH="0" baseline="0">
                          <a:ln>
                            <a:noFill/>
                          </a:ln>
                          <a:solidFill>
                            <a:schemeClr val="tx1"/>
                          </a:solidFill>
                          <a:effectLst/>
                          <a:latin typeface="Times New Roman" pitchFamily="18" charset="0"/>
                        </a:rPr>
                        <a:t>fusekľa</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r>
                        <a:rPr kumimoji="0" lang="hu-HU" sz="2000" b="0" i="0" u="none" strike="noStrike" cap="none" normalizeH="0" baseline="0">
                          <a:ln>
                            <a:noFill/>
                          </a:ln>
                          <a:solidFill>
                            <a:schemeClr val="tx1"/>
                          </a:solidFill>
                          <a:effectLst/>
                          <a:latin typeface="Times New Roman" pitchFamily="18" charset="0"/>
                        </a:rPr>
                        <a:t>fuszekli</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2"/>
                  </a:ext>
                </a:extLst>
              </a:tr>
              <a:tr h="335315">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r>
                        <a:rPr kumimoji="0" lang="hu-HU" sz="2000" b="0" i="0" u="none" strike="noStrike" cap="none" normalizeH="0" baseline="0">
                          <a:ln>
                            <a:noFill/>
                          </a:ln>
                          <a:solidFill>
                            <a:schemeClr val="tx1"/>
                          </a:solidFill>
                          <a:effectLst/>
                          <a:latin typeface="Times New Roman" pitchFamily="18" charset="0"/>
                        </a:rPr>
                        <a:t>kvartieľ</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r>
                        <a:rPr kumimoji="0" lang="hu-HU" sz="2000" b="0" i="0" u="none" strike="noStrike" cap="none" normalizeH="0" baseline="0">
                          <a:ln>
                            <a:noFill/>
                          </a:ln>
                          <a:solidFill>
                            <a:schemeClr val="tx1"/>
                          </a:solidFill>
                          <a:effectLst/>
                          <a:latin typeface="Times New Roman" pitchFamily="18" charset="0"/>
                        </a:rPr>
                        <a:t>kvártély</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3"/>
                  </a:ext>
                </a:extLst>
              </a:tr>
              <a:tr h="335315">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r>
                        <a:rPr kumimoji="0" lang="hu-HU" sz="2000" b="0" i="0" u="none" strike="noStrike" cap="none" normalizeH="0" baseline="0">
                          <a:ln>
                            <a:noFill/>
                          </a:ln>
                          <a:solidFill>
                            <a:schemeClr val="tx1"/>
                          </a:solidFill>
                          <a:effectLst/>
                          <a:latin typeface="Times New Roman" pitchFamily="18" charset="0"/>
                          <a:cs typeface="Times New Roman" pitchFamily="18" charset="0"/>
                        </a:rPr>
                        <a:t>kapucňa</a:t>
                      </a:r>
                      <a:endParaRPr kumimoji="0" lang="hu-HU" sz="2000" b="0" i="0" u="none" strike="noStrike" cap="none" normalizeH="0" baseline="0">
                        <a:ln>
                          <a:noFill/>
                        </a:ln>
                        <a:solidFill>
                          <a:schemeClr val="tx1"/>
                        </a:solidFill>
                        <a:effectLst/>
                        <a:latin typeface="Times New Roman" pitchFamily="18" charset="0"/>
                      </a:endParaRPr>
                    </a:p>
                  </a:txBody>
                  <a:tcPr marT="45725" marB="45725"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r>
                        <a:rPr kumimoji="0" lang="hu-HU" sz="2000" b="0" i="0" u="none" strike="noStrike" cap="none" normalizeH="0" baseline="0">
                          <a:ln>
                            <a:noFill/>
                          </a:ln>
                          <a:solidFill>
                            <a:schemeClr val="tx1"/>
                          </a:solidFill>
                          <a:effectLst/>
                          <a:latin typeface="Times New Roman" pitchFamily="18" charset="0"/>
                          <a:cs typeface="Times New Roman" pitchFamily="18" charset="0"/>
                        </a:rPr>
                        <a:t>kapucni</a:t>
                      </a:r>
                      <a:endParaRPr kumimoji="0" lang="hu-HU" sz="2000" b="0" i="0" u="none" strike="noStrike" cap="none" normalizeH="0" baseline="0">
                        <a:ln>
                          <a:noFill/>
                        </a:ln>
                        <a:solidFill>
                          <a:schemeClr val="tx1"/>
                        </a:solidFill>
                        <a:effectLst/>
                        <a:latin typeface="Times New Roman" pitchFamily="18"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4"/>
                  </a:ext>
                </a:extLst>
              </a:tr>
              <a:tr h="335315">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r>
                        <a:rPr kumimoji="0" lang="hu-HU" sz="2000" b="0" i="0" u="none" strike="noStrike" cap="none" normalizeH="0" baseline="0">
                          <a:ln>
                            <a:noFill/>
                          </a:ln>
                          <a:solidFill>
                            <a:schemeClr val="tx1"/>
                          </a:solidFill>
                          <a:effectLst/>
                          <a:latin typeface="Times New Roman" pitchFamily="18" charset="0"/>
                          <a:cs typeface="Times New Roman" pitchFamily="18" charset="0"/>
                        </a:rPr>
                        <a:t>háklivý</a:t>
                      </a:r>
                      <a:endParaRPr kumimoji="0" lang="hu-HU" sz="2000" b="0" i="0" u="none" strike="noStrike" cap="none" normalizeH="0" baseline="0">
                        <a:ln>
                          <a:noFill/>
                        </a:ln>
                        <a:solidFill>
                          <a:schemeClr val="tx1"/>
                        </a:solidFill>
                        <a:effectLst/>
                        <a:latin typeface="Times New Roman" pitchFamily="18" charset="0"/>
                      </a:endParaRPr>
                    </a:p>
                  </a:txBody>
                  <a:tcPr marT="45725" marB="45725"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r>
                        <a:rPr kumimoji="0" lang="hu-HU" sz="2000" b="0" i="0" u="none" strike="noStrike" cap="none" normalizeH="0" baseline="0">
                          <a:ln>
                            <a:noFill/>
                          </a:ln>
                          <a:solidFill>
                            <a:schemeClr val="tx1"/>
                          </a:solidFill>
                          <a:effectLst/>
                          <a:latin typeface="Times New Roman" pitchFamily="18" charset="0"/>
                          <a:cs typeface="Times New Roman" pitchFamily="18" charset="0"/>
                        </a:rPr>
                        <a:t>háklis</a:t>
                      </a:r>
                      <a:endParaRPr kumimoji="0" lang="hu-HU" sz="2000" b="0" i="0" u="none" strike="noStrike" cap="none" normalizeH="0" baseline="0">
                        <a:ln>
                          <a:noFill/>
                        </a:ln>
                        <a:solidFill>
                          <a:schemeClr val="tx1"/>
                        </a:solidFill>
                        <a:effectLst/>
                        <a:latin typeface="Times New Roman" pitchFamily="18"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5"/>
                  </a:ext>
                </a:extLst>
              </a:tr>
              <a:tr h="335315">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r>
                        <a:rPr kumimoji="0" lang="hu-HU" sz="2000" b="0" i="0" u="none" strike="noStrike" cap="none" normalizeH="0" baseline="0">
                          <a:ln>
                            <a:noFill/>
                          </a:ln>
                          <a:solidFill>
                            <a:schemeClr val="tx1"/>
                          </a:solidFill>
                          <a:effectLst/>
                          <a:latin typeface="Times New Roman" pitchFamily="18" charset="0"/>
                          <a:cs typeface="Times New Roman" pitchFamily="18" charset="0"/>
                        </a:rPr>
                        <a:t>mušt</a:t>
                      </a:r>
                      <a:endParaRPr kumimoji="0" lang="hu-HU" sz="2000" b="0" i="0" u="none" strike="noStrike" cap="none" normalizeH="0" baseline="0">
                        <a:ln>
                          <a:noFill/>
                        </a:ln>
                        <a:solidFill>
                          <a:schemeClr val="tx1"/>
                        </a:solidFill>
                        <a:effectLst/>
                        <a:latin typeface="Times New Roman" pitchFamily="18" charset="0"/>
                      </a:endParaRPr>
                    </a:p>
                  </a:txBody>
                  <a:tcPr marT="45725" marB="45725"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r>
                        <a:rPr kumimoji="0" lang="hu-HU" sz="2000" b="0" i="0" u="none" strike="noStrike" cap="none" normalizeH="0" baseline="0">
                          <a:ln>
                            <a:noFill/>
                          </a:ln>
                          <a:solidFill>
                            <a:schemeClr val="tx1"/>
                          </a:solidFill>
                          <a:effectLst/>
                          <a:latin typeface="Times New Roman" pitchFamily="18" charset="0"/>
                          <a:cs typeface="Times New Roman" pitchFamily="18" charset="0"/>
                        </a:rPr>
                        <a:t>must</a:t>
                      </a:r>
                      <a:endParaRPr kumimoji="0" lang="hu-HU" sz="2000" b="0" i="0" u="none" strike="noStrike" cap="none" normalizeH="0" baseline="0">
                        <a:ln>
                          <a:noFill/>
                        </a:ln>
                        <a:solidFill>
                          <a:schemeClr val="tx1"/>
                        </a:solidFill>
                        <a:effectLst/>
                        <a:latin typeface="Times New Roman" pitchFamily="18"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6"/>
                  </a:ext>
                </a:extLst>
              </a:tr>
              <a:tr h="335315">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r>
                        <a:rPr kumimoji="0" lang="hu-HU" sz="2000" b="0" i="0" u="none" strike="noStrike" cap="none" normalizeH="0" baseline="0">
                          <a:ln>
                            <a:noFill/>
                          </a:ln>
                          <a:solidFill>
                            <a:schemeClr val="tx1"/>
                          </a:solidFill>
                          <a:effectLst/>
                          <a:latin typeface="Times New Roman" pitchFamily="18" charset="0"/>
                          <a:cs typeface="Times New Roman" pitchFamily="18" charset="0"/>
                        </a:rPr>
                        <a:t>cieľ</a:t>
                      </a:r>
                      <a:endParaRPr kumimoji="0" lang="hu-HU" sz="2000" b="0" i="0" u="none" strike="noStrike" cap="none" normalizeH="0" baseline="0">
                        <a:ln>
                          <a:noFill/>
                        </a:ln>
                        <a:solidFill>
                          <a:schemeClr val="tx1"/>
                        </a:solidFill>
                        <a:effectLst/>
                        <a:latin typeface="Times New Roman" pitchFamily="18" charset="0"/>
                      </a:endParaRPr>
                    </a:p>
                  </a:txBody>
                  <a:tcPr marT="45725" marB="45725"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80000"/>
                        </a:lnSpc>
                        <a:spcBef>
                          <a:spcPct val="0"/>
                        </a:spcBef>
                        <a:spcAft>
                          <a:spcPct val="0"/>
                        </a:spcAft>
                        <a:buClrTx/>
                        <a:buSzPct val="75000"/>
                        <a:buFont typeface="Arial" charset="0"/>
                        <a:buNone/>
                        <a:tabLst/>
                      </a:pPr>
                      <a:r>
                        <a:rPr kumimoji="0" lang="hu-HU" sz="2000" b="0" i="0" u="none" strike="noStrike" cap="none" normalizeH="0" baseline="0">
                          <a:ln>
                            <a:noFill/>
                          </a:ln>
                          <a:solidFill>
                            <a:schemeClr val="tx1"/>
                          </a:solidFill>
                          <a:effectLst/>
                          <a:latin typeface="Times New Roman" pitchFamily="18" charset="0"/>
                          <a:cs typeface="Times New Roman" pitchFamily="18" charset="0"/>
                        </a:rPr>
                        <a:t>cél</a:t>
                      </a:r>
                      <a:endParaRPr kumimoji="0" lang="hu-HU" sz="2000" b="0" i="0" u="none" strike="noStrike" cap="none" normalizeH="0" baseline="0">
                        <a:ln>
                          <a:noFill/>
                        </a:ln>
                        <a:solidFill>
                          <a:schemeClr val="tx1"/>
                        </a:solidFill>
                        <a:effectLst/>
                        <a:latin typeface="Times New Roman" pitchFamily="18"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bg2"/>
                        </a:buClr>
                        <a:buSzPct val="75000"/>
                        <a:buFont typeface="Wingdings" pitchFamily="2" charset="2"/>
                        <a:buNone/>
                        <a:tabLst/>
                      </a:pPr>
                      <a:endParaRPr kumimoji="0" lang="sk-SK" sz="2000" b="0" i="0" u="none" strike="noStrike" cap="none" normalizeH="0" baseline="0">
                        <a:ln>
                          <a:noFill/>
                        </a:ln>
                        <a:solidFill>
                          <a:schemeClr val="tx1"/>
                        </a:solidFill>
                        <a:effectLst/>
                        <a:latin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7"/>
                  </a:ext>
                </a:extLst>
              </a:tr>
            </a:tbl>
          </a:graphicData>
        </a:graphic>
      </p:graphicFrame>
    </p:spTree>
    <p:extLst>
      <p:ext uri="{BB962C8B-B14F-4D97-AF65-F5344CB8AC3E}">
        <p14:creationId xmlns:p14="http://schemas.microsoft.com/office/powerpoint/2010/main" val="16952210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452674"/>
            <a:ext cx="10515600" cy="785341"/>
          </a:xfrm>
        </p:spPr>
        <p:txBody>
          <a:bodyPr>
            <a:normAutofit/>
          </a:bodyPr>
          <a:lstStyle/>
          <a:p>
            <a:r>
              <a:rPr lang="hu-HU" b="1" dirty="0" err="1">
                <a:effectLst/>
                <a:latin typeface="Calibri" panose="020F0502020204030204" pitchFamily="34" charset="0"/>
                <a:cs typeface="Calibri" panose="020F0502020204030204" pitchFamily="34" charset="0"/>
              </a:rPr>
              <a:t>Sociolingvistika</a:t>
            </a:r>
            <a:r>
              <a:rPr lang="hu-HU" b="1" dirty="0">
                <a:effectLst/>
                <a:latin typeface="Calibri" panose="020F0502020204030204" pitchFamily="34" charset="0"/>
                <a:cs typeface="Calibri" panose="020F0502020204030204" pitchFamily="34" charset="0"/>
              </a:rPr>
              <a:t> </a:t>
            </a:r>
            <a:r>
              <a:rPr lang="hu-HU" b="1" dirty="0" err="1">
                <a:effectLst/>
                <a:latin typeface="Calibri" panose="020F0502020204030204" pitchFamily="34" charset="0"/>
                <a:cs typeface="Calibri" panose="020F0502020204030204" pitchFamily="34" charset="0"/>
              </a:rPr>
              <a:t>ako</a:t>
            </a:r>
            <a:r>
              <a:rPr lang="hu-HU" b="1" dirty="0">
                <a:effectLst/>
                <a:latin typeface="Calibri" panose="020F0502020204030204" pitchFamily="34" charset="0"/>
                <a:cs typeface="Calibri" panose="020F0502020204030204" pitchFamily="34" charset="0"/>
              </a:rPr>
              <a:t> </a:t>
            </a:r>
            <a:r>
              <a:rPr lang="hu-HU" b="1" dirty="0" err="1" smtClean="0">
                <a:effectLst/>
                <a:latin typeface="Calibri" panose="020F0502020204030204" pitchFamily="34" charset="0"/>
                <a:cs typeface="Calibri" panose="020F0502020204030204" pitchFamily="34" charset="0"/>
              </a:rPr>
              <a:t>veda</a:t>
            </a:r>
            <a:endParaRPr lang="hu-HU" dirty="0"/>
          </a:p>
        </p:txBody>
      </p:sp>
      <p:sp>
        <p:nvSpPr>
          <p:cNvPr id="3" name="Tartalom helye 2"/>
          <p:cNvSpPr>
            <a:spLocks noGrp="1"/>
          </p:cNvSpPr>
          <p:nvPr>
            <p:ph idx="1"/>
          </p:nvPr>
        </p:nvSpPr>
        <p:spPr>
          <a:xfrm>
            <a:off x="838200" y="1364776"/>
            <a:ext cx="10515600" cy="4812187"/>
          </a:xfrm>
        </p:spPr>
        <p:txBody>
          <a:bodyPr>
            <a:normAutofit/>
          </a:bodyPr>
          <a:lstStyle/>
          <a:p>
            <a:r>
              <a:rPr lang="sk-SK" dirty="0">
                <a:effectLst/>
              </a:rPr>
              <a:t>Čerpá zo sociológie a lingvistiky</a:t>
            </a:r>
            <a:r>
              <a:rPr lang="sk-SK" dirty="0"/>
              <a:t> ako aj z </a:t>
            </a:r>
            <a:r>
              <a:rPr lang="sk-SK" dirty="0" err="1"/>
              <a:t>pragmatiky</a:t>
            </a:r>
            <a:r>
              <a:rPr lang="sk-SK" dirty="0"/>
              <a:t> (napr. analýza </a:t>
            </a:r>
            <a:r>
              <a:rPr lang="sk-SK" dirty="0" err="1"/>
              <a:t>diskurzu</a:t>
            </a:r>
            <a:r>
              <a:rPr lang="sk-SK" dirty="0"/>
              <a:t>)</a:t>
            </a:r>
            <a:endParaRPr lang="sk-SK" dirty="0">
              <a:effectLst/>
            </a:endParaRPr>
          </a:p>
          <a:p>
            <a:r>
              <a:rPr lang="sk-SK" dirty="0">
                <a:effectLst/>
              </a:rPr>
              <a:t>Sociológia je náuka, ktorá sa venuje štruktúre ľudskej spoločnosti a zákonitostiam jej vývoja.</a:t>
            </a:r>
          </a:p>
          <a:p>
            <a:r>
              <a:rPr lang="sk-SK" dirty="0"/>
              <a:t>sociologickými zdrojmi a inšpirácie sociolingvistiky sú autori ako napr. </a:t>
            </a:r>
            <a:r>
              <a:rPr lang="sk-SK" dirty="0" err="1"/>
              <a:t>Bourdieu</a:t>
            </a:r>
            <a:r>
              <a:rPr lang="sk-SK" dirty="0"/>
              <a:t>, </a:t>
            </a:r>
            <a:r>
              <a:rPr lang="sk-SK" dirty="0" err="1"/>
              <a:t>Foucault</a:t>
            </a:r>
            <a:r>
              <a:rPr lang="sk-SK" dirty="0"/>
              <a:t>, </a:t>
            </a:r>
            <a:r>
              <a:rPr lang="sk-SK" dirty="0" err="1"/>
              <a:t>Durkheim</a:t>
            </a:r>
            <a:r>
              <a:rPr lang="sk-SK" dirty="0"/>
              <a:t>, </a:t>
            </a:r>
            <a:r>
              <a:rPr lang="sk-SK" dirty="0" err="1"/>
              <a:t>Habermas</a:t>
            </a:r>
            <a:r>
              <a:rPr lang="sk-SK" dirty="0"/>
              <a:t>, </a:t>
            </a:r>
            <a:r>
              <a:rPr lang="sk-SK" dirty="0" err="1"/>
              <a:t>Goffmann</a:t>
            </a:r>
            <a:r>
              <a:rPr lang="sk-SK" dirty="0"/>
              <a:t>, </a:t>
            </a:r>
            <a:r>
              <a:rPr lang="sk-SK" dirty="0" err="1"/>
              <a:t>Garfinkel</a:t>
            </a:r>
            <a:r>
              <a:rPr lang="sk-SK" dirty="0"/>
              <a:t> </a:t>
            </a:r>
          </a:p>
          <a:p>
            <a:r>
              <a:rPr lang="sk-SK" dirty="0"/>
              <a:t>medzi lingvistikou a sociológiou je asymetria – sociolingvistikou sa zvyčajne zaoberajú školení lingvisti, veľmi málo sociológov</a:t>
            </a:r>
            <a:endParaRPr lang="sk-SK" dirty="0">
              <a:solidFill>
                <a:srgbClr val="000000"/>
              </a:solidFill>
              <a:ea typeface="ＭＳ Ｐゴシック" pitchFamily="34" charset="-128"/>
              <a:cs typeface="Times New Roman" pitchFamily="18" charset="0"/>
            </a:endParaRPr>
          </a:p>
          <a:p>
            <a:r>
              <a:rPr lang="sk-SK" dirty="0"/>
              <a:t>Lingvistika a sociológia sú vo vzájomne závislom vzťahu. Každá z nich využíva poznatky druhej. </a:t>
            </a:r>
          </a:p>
        </p:txBody>
      </p:sp>
    </p:spTree>
    <p:extLst>
      <p:ext uri="{BB962C8B-B14F-4D97-AF65-F5344CB8AC3E}">
        <p14:creationId xmlns:p14="http://schemas.microsoft.com/office/powerpoint/2010/main" val="781169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okTextu 2"/>
          <p:cNvSpPr txBox="1"/>
          <p:nvPr/>
        </p:nvSpPr>
        <p:spPr>
          <a:xfrm>
            <a:off x="706170" y="534154"/>
            <a:ext cx="10855105" cy="5678478"/>
          </a:xfrm>
          <a:prstGeom prst="rect">
            <a:avLst/>
          </a:prstGeom>
          <a:noFill/>
        </p:spPr>
        <p:txBody>
          <a:bodyPr wrap="square" rtlCol="0">
            <a:spAutoFit/>
          </a:bodyPr>
          <a:lstStyle/>
          <a:p>
            <a:r>
              <a:rPr lang="hu-HU" sz="1100" b="1" dirty="0"/>
              <a:t>Literatúra</a:t>
            </a:r>
            <a:endParaRPr lang="sk-SK" sz="1100" b="1" dirty="0"/>
          </a:p>
          <a:p>
            <a:r>
              <a:rPr lang="sk-SK" sz="1100" dirty="0"/>
              <a:t> </a:t>
            </a:r>
          </a:p>
          <a:p>
            <a:pPr marL="180975" indent="-180975"/>
            <a:r>
              <a:rPr lang="sk-SK" sz="1100" dirty="0"/>
              <a:t>BALLEKOVÁ, Katarína 2006: Prezentovanie slovenských nárečí z Maďarska. IN: Kultúra, jazyk a história Slovákov v Maďarsku. </a:t>
            </a:r>
            <a:r>
              <a:rPr lang="sk-SK" sz="1100" dirty="0" err="1"/>
              <a:t>Békešská</a:t>
            </a:r>
            <a:r>
              <a:rPr lang="sk-SK" sz="1100" dirty="0"/>
              <a:t> Čaba: Výskumný ústav Slovákov v Maďarsku. 222 – 225.</a:t>
            </a:r>
          </a:p>
          <a:p>
            <a:pPr marL="180975" indent="-180975"/>
            <a:r>
              <a:rPr lang="sk-SK" sz="1100" dirty="0"/>
              <a:t>BARTHA Csilla 1998: A </a:t>
            </a:r>
            <a:r>
              <a:rPr lang="sk-SK" sz="1100" dirty="0" err="1"/>
              <a:t>szociolingvisztika</a:t>
            </a:r>
            <a:r>
              <a:rPr lang="sk-SK" sz="1100" dirty="0"/>
              <a:t> </a:t>
            </a:r>
            <a:r>
              <a:rPr lang="sk-SK" sz="1100" dirty="0" err="1"/>
              <a:t>alapjai</a:t>
            </a:r>
            <a:r>
              <a:rPr lang="sk-SK" sz="1100" dirty="0"/>
              <a:t>. </a:t>
            </a:r>
            <a:r>
              <a:rPr lang="sk-SK" sz="1100" dirty="0" err="1"/>
              <a:t>Budapest</a:t>
            </a:r>
            <a:r>
              <a:rPr lang="sk-SK" sz="1100" dirty="0"/>
              <a:t>: ELTE BTK.</a:t>
            </a:r>
          </a:p>
          <a:p>
            <a:pPr marL="180975" indent="-180975"/>
            <a:r>
              <a:rPr lang="sk-SK" sz="1100" dirty="0"/>
              <a:t>BAUGH, John 2018: </a:t>
            </a:r>
            <a:r>
              <a:rPr lang="sk-SK" sz="1100" dirty="0" err="1"/>
              <a:t>Power</a:t>
            </a:r>
            <a:r>
              <a:rPr lang="sk-SK" sz="1100" dirty="0"/>
              <a:t>, </a:t>
            </a:r>
            <a:r>
              <a:rPr lang="sk-SK" sz="1100" dirty="0" err="1"/>
              <a:t>social</a:t>
            </a:r>
            <a:r>
              <a:rPr lang="sk-SK" sz="1100" dirty="0"/>
              <a:t> </a:t>
            </a:r>
            <a:r>
              <a:rPr lang="sk-SK" sz="1100" dirty="0" err="1"/>
              <a:t>diversity</a:t>
            </a:r>
            <a:r>
              <a:rPr lang="sk-SK" sz="1100" dirty="0"/>
              <a:t> and </a:t>
            </a:r>
            <a:r>
              <a:rPr lang="sk-SK" sz="1100" dirty="0" err="1"/>
              <a:t>language</a:t>
            </a:r>
            <a:r>
              <a:rPr lang="sk-SK" sz="1100" dirty="0"/>
              <a:t>. IN: </a:t>
            </a:r>
            <a:r>
              <a:rPr lang="sk-SK" sz="1100" dirty="0" err="1"/>
              <a:t>The</a:t>
            </a:r>
            <a:r>
              <a:rPr lang="sk-SK" sz="1100" dirty="0"/>
              <a:t> </a:t>
            </a:r>
            <a:r>
              <a:rPr lang="sk-SK" sz="1100" dirty="0" err="1"/>
              <a:t>Cambridge</a:t>
            </a:r>
            <a:r>
              <a:rPr lang="sk-SK" sz="1100" dirty="0"/>
              <a:t> </a:t>
            </a:r>
            <a:r>
              <a:rPr lang="sk-SK" sz="1100" dirty="0" err="1"/>
              <a:t>Handbook</a:t>
            </a:r>
            <a:r>
              <a:rPr lang="sk-SK" sz="1100" dirty="0"/>
              <a:t> of </a:t>
            </a:r>
            <a:r>
              <a:rPr lang="sk-SK" sz="1100" dirty="0" err="1"/>
              <a:t>Sociolinguistics</a:t>
            </a:r>
            <a:r>
              <a:rPr lang="sk-SK" sz="1100" dirty="0"/>
              <a:t>. </a:t>
            </a:r>
            <a:r>
              <a:rPr lang="sk-SK" sz="1100" dirty="0" err="1"/>
              <a:t>Cambridge</a:t>
            </a:r>
            <a:r>
              <a:rPr lang="sk-SK" sz="1100" dirty="0"/>
              <a:t>: CUP. 17 – 27.</a:t>
            </a:r>
          </a:p>
          <a:p>
            <a:pPr marL="180975" indent="-180975"/>
            <a:r>
              <a:rPr lang="sk-SK" sz="1100" dirty="0"/>
              <a:t>BELL, </a:t>
            </a:r>
            <a:r>
              <a:rPr lang="sk-SK" sz="1100" dirty="0" err="1"/>
              <a:t>Allan</a:t>
            </a:r>
            <a:r>
              <a:rPr lang="sk-SK" sz="1100" dirty="0"/>
              <a:t> 2014: </a:t>
            </a:r>
            <a:r>
              <a:rPr lang="sk-SK" sz="1100" dirty="0" err="1"/>
              <a:t>The</a:t>
            </a:r>
            <a:r>
              <a:rPr lang="sk-SK" sz="1100" dirty="0"/>
              <a:t> </a:t>
            </a:r>
            <a:r>
              <a:rPr lang="sk-SK" sz="1100" dirty="0" err="1"/>
              <a:t>Guidebook</a:t>
            </a:r>
            <a:r>
              <a:rPr lang="sk-SK" sz="1100" dirty="0"/>
              <a:t> to </a:t>
            </a:r>
            <a:r>
              <a:rPr lang="sk-SK" sz="1100" dirty="0" err="1"/>
              <a:t>Sociolinguistics</a:t>
            </a:r>
            <a:r>
              <a:rPr lang="sk-SK" sz="1100" dirty="0"/>
              <a:t>. </a:t>
            </a:r>
            <a:r>
              <a:rPr lang="sk-SK" sz="1100" dirty="0" err="1"/>
              <a:t>Oxford</a:t>
            </a:r>
            <a:r>
              <a:rPr lang="sk-SK" sz="1100" dirty="0"/>
              <a:t>: </a:t>
            </a:r>
            <a:r>
              <a:rPr lang="sk-SK" sz="1100" dirty="0" err="1"/>
              <a:t>Willey</a:t>
            </a:r>
            <a:r>
              <a:rPr lang="sk-SK" sz="1100" dirty="0"/>
              <a:t> </a:t>
            </a:r>
            <a:r>
              <a:rPr lang="sk-SK" sz="1100" dirty="0" err="1"/>
              <a:t>Blacwell</a:t>
            </a:r>
            <a:r>
              <a:rPr lang="sk-SK" sz="1100" dirty="0"/>
              <a:t>. 6 – 13.</a:t>
            </a:r>
          </a:p>
          <a:p>
            <a:pPr marL="180975" indent="-180975"/>
            <a:r>
              <a:rPr lang="sk-SK" sz="1100" dirty="0"/>
              <a:t>BOSÁK, Ján 1995: Sociolingvistická stratégia výskumu slovenčiny. IN: SOCIOLINGUISTICA SLOVACA 1. Sociolingvistické aspekty výskumu súčasnej slovenčiny. Bratislava: Veda. 17 – 42.</a:t>
            </a:r>
          </a:p>
          <a:p>
            <a:pPr marL="180975" indent="-180975"/>
            <a:r>
              <a:rPr lang="sk-SK" sz="1100" dirty="0"/>
              <a:t>COUPLAND, Nicolas 2016: </a:t>
            </a:r>
            <a:r>
              <a:rPr lang="sk-SK" sz="1100" dirty="0" err="1"/>
              <a:t>Sociolinguistic</a:t>
            </a:r>
            <a:r>
              <a:rPr lang="sk-SK" sz="1100" dirty="0"/>
              <a:t> </a:t>
            </a:r>
            <a:r>
              <a:rPr lang="sk-SK" sz="1100" dirty="0" err="1"/>
              <a:t>theory</a:t>
            </a:r>
            <a:r>
              <a:rPr lang="sk-SK" sz="1100" dirty="0"/>
              <a:t> and </a:t>
            </a:r>
            <a:r>
              <a:rPr lang="sk-SK" sz="1100" dirty="0" err="1"/>
              <a:t>the</a:t>
            </a:r>
            <a:r>
              <a:rPr lang="sk-SK" sz="1100" dirty="0"/>
              <a:t> </a:t>
            </a:r>
            <a:r>
              <a:rPr lang="sk-SK" sz="1100" dirty="0" err="1"/>
              <a:t>practice</a:t>
            </a:r>
            <a:r>
              <a:rPr lang="sk-SK" sz="1100" dirty="0"/>
              <a:t> of </a:t>
            </a:r>
            <a:r>
              <a:rPr lang="sk-SK" sz="1100" dirty="0" err="1"/>
              <a:t>sociolinguistics</a:t>
            </a:r>
            <a:r>
              <a:rPr lang="sk-SK" sz="1100" dirty="0"/>
              <a:t>. IN: </a:t>
            </a:r>
            <a:r>
              <a:rPr lang="sk-SK" sz="1100" dirty="0" err="1"/>
              <a:t>Sociolinguistics</a:t>
            </a:r>
            <a:r>
              <a:rPr lang="sk-SK" sz="1100" dirty="0"/>
              <a:t>. </a:t>
            </a:r>
            <a:r>
              <a:rPr lang="sk-SK" sz="1100" dirty="0" err="1"/>
              <a:t>Theoretical</a:t>
            </a:r>
            <a:r>
              <a:rPr lang="sk-SK" sz="1100" dirty="0"/>
              <a:t> </a:t>
            </a:r>
            <a:r>
              <a:rPr lang="sk-SK" sz="1100" dirty="0" err="1"/>
              <a:t>debates</a:t>
            </a:r>
            <a:r>
              <a:rPr lang="sk-SK" sz="1100" dirty="0"/>
              <a:t>. </a:t>
            </a:r>
            <a:r>
              <a:rPr lang="sk-SK" sz="1100" dirty="0" err="1"/>
              <a:t>Cambridge</a:t>
            </a:r>
            <a:r>
              <a:rPr lang="sk-SK" sz="1100" dirty="0"/>
              <a:t>: CUP. 1 – 36.</a:t>
            </a:r>
          </a:p>
          <a:p>
            <a:pPr marL="180975" indent="-180975"/>
            <a:r>
              <a:rPr lang="sk-SK" sz="1100" dirty="0"/>
              <a:t>COUPLAND, Nicolas 2018: </a:t>
            </a:r>
            <a:r>
              <a:rPr lang="sk-SK" sz="1100" dirty="0" err="1"/>
              <a:t>The</a:t>
            </a:r>
            <a:r>
              <a:rPr lang="sk-SK" sz="1100" dirty="0"/>
              <a:t> </a:t>
            </a:r>
            <a:r>
              <a:rPr lang="sk-SK" sz="1100" dirty="0" err="1"/>
              <a:t>sociolinguistics</a:t>
            </a:r>
            <a:r>
              <a:rPr lang="sk-SK" sz="1100" dirty="0"/>
              <a:t> </a:t>
            </a:r>
            <a:r>
              <a:rPr lang="sk-SK" sz="1100" dirty="0" err="1"/>
              <a:t>if</a:t>
            </a:r>
            <a:r>
              <a:rPr lang="sk-SK" sz="1100" dirty="0"/>
              <a:t> </a:t>
            </a:r>
            <a:r>
              <a:rPr lang="sk-SK" sz="1100" dirty="0" err="1"/>
              <a:t>style</a:t>
            </a:r>
            <a:r>
              <a:rPr lang="sk-SK" sz="1100" dirty="0"/>
              <a:t>. IN: </a:t>
            </a:r>
            <a:r>
              <a:rPr lang="sk-SK" sz="1100" dirty="0" err="1"/>
              <a:t>The</a:t>
            </a:r>
            <a:r>
              <a:rPr lang="sk-SK" sz="1100" dirty="0"/>
              <a:t> </a:t>
            </a:r>
            <a:r>
              <a:rPr lang="sk-SK" sz="1100" dirty="0" err="1"/>
              <a:t>Cambridge</a:t>
            </a:r>
            <a:r>
              <a:rPr lang="sk-SK" sz="1100" dirty="0"/>
              <a:t> </a:t>
            </a:r>
            <a:r>
              <a:rPr lang="sk-SK" sz="1100" dirty="0" err="1"/>
              <a:t>Handbook</a:t>
            </a:r>
            <a:r>
              <a:rPr lang="sk-SK" sz="1100" dirty="0"/>
              <a:t> of </a:t>
            </a:r>
            <a:r>
              <a:rPr lang="sk-SK" sz="1100" dirty="0" err="1"/>
              <a:t>Sociolinguistics</a:t>
            </a:r>
            <a:r>
              <a:rPr lang="sk-SK" sz="1100" dirty="0"/>
              <a:t>. </a:t>
            </a:r>
            <a:r>
              <a:rPr lang="sk-SK" sz="1100" dirty="0" err="1"/>
              <a:t>Cambridge</a:t>
            </a:r>
            <a:r>
              <a:rPr lang="sk-SK" sz="1100" dirty="0"/>
              <a:t>: CUP. 138 – 156.</a:t>
            </a:r>
          </a:p>
          <a:p>
            <a:pPr marL="180975" indent="-180975"/>
            <a:r>
              <a:rPr lang="sk-SK" sz="1100" dirty="0"/>
              <a:t>CRISTAL, David 2007: </a:t>
            </a:r>
            <a:r>
              <a:rPr lang="sk-SK" sz="1100" dirty="0" err="1"/>
              <a:t>How</a:t>
            </a:r>
            <a:r>
              <a:rPr lang="sk-SK" sz="1100" dirty="0"/>
              <a:t> </a:t>
            </a:r>
            <a:r>
              <a:rPr lang="sk-SK" sz="1100" dirty="0" err="1"/>
              <a:t>language</a:t>
            </a:r>
            <a:r>
              <a:rPr lang="sk-SK" sz="1100" dirty="0"/>
              <a:t> </a:t>
            </a:r>
            <a:r>
              <a:rPr lang="sk-SK" sz="1100" dirty="0" err="1"/>
              <a:t>works</a:t>
            </a:r>
            <a:r>
              <a:rPr lang="sk-SK" sz="1100" dirty="0"/>
              <a:t> </a:t>
            </a:r>
            <a:r>
              <a:rPr lang="sk-SK" sz="1100" dirty="0" err="1"/>
              <a:t>London</a:t>
            </a:r>
            <a:r>
              <a:rPr lang="sk-SK" sz="1100" dirty="0"/>
              <a:t>: </a:t>
            </a:r>
            <a:r>
              <a:rPr lang="sk-SK" sz="1100" dirty="0" err="1"/>
              <a:t>Penguin</a:t>
            </a:r>
            <a:r>
              <a:rPr lang="sk-SK" sz="1100" dirty="0"/>
              <a:t> </a:t>
            </a:r>
            <a:r>
              <a:rPr lang="sk-SK" sz="1100" dirty="0" err="1"/>
              <a:t>Books</a:t>
            </a:r>
            <a:r>
              <a:rPr lang="sk-SK" sz="1100" dirty="0"/>
              <a:t>. 36 – 68</a:t>
            </a:r>
          </a:p>
          <a:p>
            <a:pPr marL="180975" indent="-180975"/>
            <a:r>
              <a:rPr lang="sk-SK" sz="1100" dirty="0"/>
              <a:t>DOLNÍK, Juraj 2009: Všeobecná jazykoveda. Bratislava: VEDA. 357 – 365.</a:t>
            </a:r>
          </a:p>
          <a:p>
            <a:pPr marL="180975" indent="-180975"/>
            <a:r>
              <a:rPr lang="sk-SK" sz="1100" dirty="0"/>
              <a:t>DOLNÍK, Juraj 2010: Jazyk, človek, kultúra. Bratislava: </a:t>
            </a:r>
            <a:r>
              <a:rPr lang="sk-SK" sz="1100" dirty="0" err="1"/>
              <a:t>Kalligram</a:t>
            </a:r>
            <a:r>
              <a:rPr lang="sk-SK" sz="1100" dirty="0"/>
              <a:t>.</a:t>
            </a:r>
          </a:p>
          <a:p>
            <a:pPr marL="180975" indent="-180975"/>
            <a:r>
              <a:rPr lang="sk-SK" sz="1100" dirty="0"/>
              <a:t>HOMIŠINOVÁ, Mária 2008: Prejavy a súvislosti jazykovej komunikácie poslancov slovenských menšinových samospráv. IN: Slovenský jazyk v Maďarsku – A </a:t>
            </a:r>
            <a:r>
              <a:rPr lang="sk-SK" sz="1100" dirty="0" err="1"/>
              <a:t>szlovák</a:t>
            </a:r>
            <a:r>
              <a:rPr lang="sk-SK" sz="1100" dirty="0"/>
              <a:t> </a:t>
            </a:r>
            <a:r>
              <a:rPr lang="sk-SK" sz="1100" dirty="0" err="1"/>
              <a:t>nyelv</a:t>
            </a:r>
            <a:r>
              <a:rPr lang="sk-SK" sz="1100" dirty="0"/>
              <a:t> </a:t>
            </a:r>
            <a:r>
              <a:rPr lang="sk-SK" sz="1100" dirty="0" err="1"/>
              <a:t>Magyarországon</a:t>
            </a:r>
            <a:r>
              <a:rPr lang="sk-SK" sz="1100" dirty="0"/>
              <a:t> I. </a:t>
            </a:r>
            <a:r>
              <a:rPr lang="sk-SK" sz="1100" dirty="0" err="1"/>
              <a:t>Békéscsaba</a:t>
            </a:r>
            <a:r>
              <a:rPr lang="sk-SK" sz="1100" dirty="0"/>
              <a:t>: Výskumný ústav Slovákov v Maďarsku. 264 – 316.</a:t>
            </a:r>
          </a:p>
          <a:p>
            <a:pPr marL="180975" indent="-180975"/>
            <a:r>
              <a:rPr lang="sk-SK" sz="1100" dirty="0"/>
              <a:t>HORECKÝ, Ján. 1982: Spoločnosť a jazyk. Bratislava: VEDA.</a:t>
            </a:r>
          </a:p>
          <a:p>
            <a:pPr marL="180975" indent="-180975"/>
            <a:r>
              <a:rPr lang="sk-SK" sz="1100" dirty="0"/>
              <a:t>CHROMÝ, </a:t>
            </a:r>
            <a:r>
              <a:rPr lang="sk-SK" sz="1100" dirty="0" err="1"/>
              <a:t>Jan</a:t>
            </a:r>
            <a:r>
              <a:rPr lang="sk-SK" sz="1100" dirty="0"/>
              <a:t> 2014: Základy sociolingvistiky. Univerzita Karlova v </a:t>
            </a:r>
            <a:r>
              <a:rPr lang="sk-SK" sz="1100" dirty="0" err="1"/>
              <a:t>Praze</a:t>
            </a:r>
            <a:r>
              <a:rPr lang="sk-SK" sz="1100" dirty="0"/>
              <a:t> – </a:t>
            </a:r>
            <a:r>
              <a:rPr lang="sk-SK" sz="1100" dirty="0" err="1"/>
              <a:t>Karolinum</a:t>
            </a:r>
            <a:r>
              <a:rPr lang="sk-SK" sz="1100" dirty="0"/>
              <a:t>. 10 – 16.</a:t>
            </a:r>
          </a:p>
          <a:p>
            <a:pPr marL="180975" indent="-180975"/>
            <a:r>
              <a:rPr lang="sk-SK" sz="1100" dirty="0"/>
              <a:t>JEDLIČKA, </a:t>
            </a:r>
            <a:r>
              <a:rPr lang="sk-SK" sz="1100" dirty="0" err="1"/>
              <a:t>Alios</a:t>
            </a:r>
            <a:r>
              <a:rPr lang="sk-SK" sz="1100" dirty="0"/>
              <a:t> 1978. Spisovný jazyk v </a:t>
            </a:r>
            <a:r>
              <a:rPr lang="sk-SK" sz="1100" dirty="0" err="1"/>
              <a:t>současné</a:t>
            </a:r>
            <a:r>
              <a:rPr lang="sk-SK" sz="1100" dirty="0"/>
              <a:t> </a:t>
            </a:r>
            <a:r>
              <a:rPr lang="sk-SK" sz="1100" dirty="0" err="1"/>
              <a:t>komunikaci</a:t>
            </a:r>
            <a:r>
              <a:rPr lang="sk-SK" sz="1100" dirty="0"/>
              <a:t>. Praha: </a:t>
            </a:r>
            <a:r>
              <a:rPr lang="sk-SK" sz="1100" dirty="0" err="1"/>
              <a:t>Universita</a:t>
            </a:r>
            <a:r>
              <a:rPr lang="sk-SK" sz="1100" dirty="0"/>
              <a:t> Karlova.</a:t>
            </a:r>
          </a:p>
          <a:p>
            <a:pPr marL="180975" indent="-180975"/>
            <a:r>
              <a:rPr lang="sk-SK" sz="1100" dirty="0"/>
              <a:t>KISS </a:t>
            </a:r>
            <a:r>
              <a:rPr lang="sk-SK" sz="1100" dirty="0" err="1"/>
              <a:t>Jenő</a:t>
            </a:r>
            <a:r>
              <a:rPr lang="sk-SK" sz="1100" dirty="0"/>
              <a:t> 1995: </a:t>
            </a:r>
            <a:r>
              <a:rPr lang="sk-SK" sz="1100" dirty="0" err="1"/>
              <a:t>Társadalom</a:t>
            </a:r>
            <a:r>
              <a:rPr lang="sk-SK" sz="1100" dirty="0"/>
              <a:t> </a:t>
            </a:r>
            <a:r>
              <a:rPr lang="sk-SK" sz="1100" dirty="0" err="1"/>
              <a:t>és</a:t>
            </a:r>
            <a:r>
              <a:rPr lang="sk-SK" sz="1100" dirty="0"/>
              <a:t> </a:t>
            </a:r>
            <a:r>
              <a:rPr lang="sk-SK" sz="1100" dirty="0" err="1"/>
              <a:t>nyelvhasználat</a:t>
            </a:r>
            <a:r>
              <a:rPr lang="sk-SK" sz="1100" dirty="0"/>
              <a:t>. </a:t>
            </a:r>
            <a:r>
              <a:rPr lang="sk-SK" sz="1100" dirty="0" err="1"/>
              <a:t>Szociolingvisztikai</a:t>
            </a:r>
            <a:r>
              <a:rPr lang="sk-SK" sz="1100" dirty="0"/>
              <a:t> </a:t>
            </a:r>
            <a:r>
              <a:rPr lang="sk-SK" sz="1100" dirty="0" err="1"/>
              <a:t>alapfogalmak</a:t>
            </a:r>
            <a:r>
              <a:rPr lang="sk-SK" sz="1100" dirty="0"/>
              <a:t>. </a:t>
            </a:r>
            <a:r>
              <a:rPr lang="sk-SK" sz="1100" dirty="0" err="1"/>
              <a:t>Budapest</a:t>
            </a:r>
            <a:r>
              <a:rPr lang="sk-SK" sz="1100" dirty="0"/>
              <a:t>: </a:t>
            </a:r>
            <a:r>
              <a:rPr lang="sk-SK" sz="1100" dirty="0" err="1"/>
              <a:t>Nemzeti</a:t>
            </a:r>
            <a:r>
              <a:rPr lang="sk-SK" sz="1100" dirty="0"/>
              <a:t> </a:t>
            </a:r>
            <a:r>
              <a:rPr lang="sk-SK" sz="1100" dirty="0" err="1"/>
              <a:t>Tankönyvkiadó</a:t>
            </a:r>
            <a:r>
              <a:rPr lang="sk-SK" sz="1100" dirty="0"/>
              <a:t>. 9 – 29.</a:t>
            </a:r>
          </a:p>
          <a:p>
            <a:pPr marL="180975" indent="-180975"/>
            <a:r>
              <a:rPr lang="sk-SK" sz="1100" dirty="0"/>
              <a:t>KISS </a:t>
            </a:r>
            <a:r>
              <a:rPr lang="sk-SK" sz="1100" dirty="0" err="1"/>
              <a:t>Jenő</a:t>
            </a:r>
            <a:r>
              <a:rPr lang="sk-SK" sz="1100" dirty="0"/>
              <a:t> 2006: </a:t>
            </a:r>
            <a:r>
              <a:rPr lang="sk-SK" sz="1100" dirty="0" err="1"/>
              <a:t>Nyelvjárások</a:t>
            </a:r>
            <a:r>
              <a:rPr lang="sk-SK" sz="1100" dirty="0"/>
              <a:t>, </a:t>
            </a:r>
            <a:r>
              <a:rPr lang="sk-SK" sz="1100" dirty="0" err="1"/>
              <a:t>regionális</a:t>
            </a:r>
            <a:r>
              <a:rPr lang="sk-SK" sz="1100" dirty="0"/>
              <a:t> </a:t>
            </a:r>
            <a:r>
              <a:rPr lang="sk-SK" sz="1100" dirty="0" err="1"/>
              <a:t>nyelvváltozatok</a:t>
            </a:r>
            <a:r>
              <a:rPr lang="sk-SK" sz="1100" dirty="0"/>
              <a:t>. IN: </a:t>
            </a:r>
            <a:r>
              <a:rPr lang="sk-SK" sz="1100" dirty="0" err="1"/>
              <a:t>Magyar</a:t>
            </a:r>
            <a:r>
              <a:rPr lang="sk-SK" sz="1100" dirty="0"/>
              <a:t> </a:t>
            </a:r>
            <a:r>
              <a:rPr lang="sk-SK" sz="1100" dirty="0" err="1"/>
              <a:t>nyelv</a:t>
            </a:r>
            <a:r>
              <a:rPr lang="sk-SK" sz="1100" dirty="0"/>
              <a:t>. </a:t>
            </a:r>
            <a:r>
              <a:rPr lang="sk-SK" sz="1100" dirty="0" err="1"/>
              <a:t>Budapest</a:t>
            </a:r>
            <a:r>
              <a:rPr lang="sk-SK" sz="1100" dirty="0"/>
              <a:t>: </a:t>
            </a:r>
            <a:r>
              <a:rPr lang="sk-SK" sz="1100" dirty="0" err="1"/>
              <a:t>Akadémiai</a:t>
            </a:r>
            <a:r>
              <a:rPr lang="sk-SK" sz="1100" dirty="0"/>
              <a:t> </a:t>
            </a:r>
            <a:r>
              <a:rPr lang="sk-SK" sz="1100" dirty="0" err="1"/>
              <a:t>Kiadó</a:t>
            </a:r>
            <a:r>
              <a:rPr lang="sk-SK" sz="1100" dirty="0"/>
              <a:t>. 517 – 548.</a:t>
            </a:r>
          </a:p>
          <a:p>
            <a:pPr marL="180975" indent="-180975"/>
            <a:r>
              <a:rPr lang="sk-SK" sz="1100" dirty="0"/>
              <a:t>KONTRA </a:t>
            </a:r>
            <a:r>
              <a:rPr lang="sk-SK" sz="1100" dirty="0" err="1"/>
              <a:t>Miklós</a:t>
            </a:r>
            <a:r>
              <a:rPr lang="sk-SK" sz="1100" dirty="0"/>
              <a:t> – BORBÉLY Anna (</a:t>
            </a:r>
            <a:r>
              <a:rPr lang="sk-SK" sz="1100" dirty="0" err="1"/>
              <a:t>red</a:t>
            </a:r>
            <a:r>
              <a:rPr lang="sk-SK" sz="1100" dirty="0"/>
              <a:t>.) 2010: A </a:t>
            </a:r>
            <a:r>
              <a:rPr lang="sk-SK" sz="1100" dirty="0" err="1"/>
              <a:t>Budapesti</a:t>
            </a:r>
            <a:r>
              <a:rPr lang="sk-SK" sz="1100" dirty="0"/>
              <a:t> </a:t>
            </a:r>
            <a:r>
              <a:rPr lang="sk-SK" sz="1100" dirty="0" err="1"/>
              <a:t>Szociolingvisztikai</a:t>
            </a:r>
            <a:r>
              <a:rPr lang="sk-SK" sz="1100" dirty="0"/>
              <a:t> </a:t>
            </a:r>
            <a:r>
              <a:rPr lang="sk-SK" sz="1100" dirty="0" err="1"/>
              <a:t>Inzetjú</a:t>
            </a:r>
            <a:r>
              <a:rPr lang="sk-SK" sz="1100" dirty="0"/>
              <a:t> (BUSZi-2) </a:t>
            </a:r>
            <a:r>
              <a:rPr lang="sk-SK" sz="1100" dirty="0" err="1"/>
              <a:t>egydimenziós</a:t>
            </a:r>
            <a:r>
              <a:rPr lang="sk-SK" sz="1100" dirty="0"/>
              <a:t> </a:t>
            </a:r>
            <a:r>
              <a:rPr lang="sk-SK" sz="1100" dirty="0" err="1"/>
              <a:t>tezstadatai</a:t>
            </a:r>
            <a:r>
              <a:rPr lang="sk-SK" sz="1100" dirty="0"/>
              <a:t>. </a:t>
            </a:r>
            <a:r>
              <a:rPr lang="sk-SK" sz="1100" dirty="0" err="1"/>
              <a:t>Budapest</a:t>
            </a:r>
            <a:r>
              <a:rPr lang="sk-SK" sz="1100" dirty="0"/>
              <a:t>: MTA </a:t>
            </a:r>
            <a:r>
              <a:rPr lang="sk-SK" sz="1100" dirty="0" err="1"/>
              <a:t>Nyelvtudományi</a:t>
            </a:r>
            <a:r>
              <a:rPr lang="sk-SK" sz="1100" dirty="0"/>
              <a:t> </a:t>
            </a:r>
            <a:r>
              <a:rPr lang="sk-SK" sz="1100" dirty="0" err="1"/>
              <a:t>Intézet</a:t>
            </a:r>
            <a:r>
              <a:rPr lang="sk-SK" sz="1100" dirty="0"/>
              <a:t> </a:t>
            </a:r>
            <a:r>
              <a:rPr lang="sk-SK" sz="1100" dirty="0" err="1"/>
              <a:t>Élőnyelvi</a:t>
            </a:r>
            <a:r>
              <a:rPr lang="sk-SK" sz="1100" dirty="0"/>
              <a:t> </a:t>
            </a:r>
            <a:r>
              <a:rPr lang="sk-SK" sz="1100" dirty="0" err="1"/>
              <a:t>Kutatócsoportja</a:t>
            </a:r>
            <a:r>
              <a:rPr lang="sk-SK" sz="1100" dirty="0"/>
              <a:t>. Dostupné online: www.nytud.hu/buszi/index.html</a:t>
            </a:r>
          </a:p>
          <a:p>
            <a:pPr marL="180975" indent="-180975"/>
            <a:r>
              <a:rPr lang="sk-SK" sz="1100" dirty="0"/>
              <a:t>KOVÁČOVÁ, Viera 2013: Vybrané kapitoly z dialektológie. Ružomberok: VERBUM – Vydavateľstvo Katolíckej univerzity v Ružomberku. 20 – 27, 47 – 53.</a:t>
            </a:r>
          </a:p>
          <a:p>
            <a:pPr marL="180975" indent="-180975"/>
            <a:r>
              <a:rPr lang="sk-SK" sz="1100" dirty="0"/>
              <a:t>MANDELÍKOVÁ, Lenka 2014: Sociokultúrne súvislosti jazyka. Trenčín: Trenčianska univerzita Alexandra Dubčeka v Trenčíne, Fakulta sociálno-ekonomických vzťahov. 26 – 27</a:t>
            </a:r>
          </a:p>
          <a:p>
            <a:pPr marL="180975" indent="-180975"/>
            <a:r>
              <a:rPr lang="sk-SK" sz="1100" dirty="0"/>
              <a:t>MESTHRIE, </a:t>
            </a:r>
            <a:r>
              <a:rPr lang="sk-SK" sz="1100" dirty="0" err="1"/>
              <a:t>Rajend</a:t>
            </a:r>
            <a:r>
              <a:rPr lang="sk-SK" sz="1100" dirty="0"/>
              <a:t> 2018: </a:t>
            </a:r>
            <a:r>
              <a:rPr lang="sk-SK" sz="1100" dirty="0" err="1"/>
              <a:t>Introduction</a:t>
            </a:r>
            <a:r>
              <a:rPr lang="sk-SK" sz="1100" dirty="0"/>
              <a:t>: </a:t>
            </a:r>
            <a:r>
              <a:rPr lang="sk-SK" sz="1100" dirty="0" err="1"/>
              <a:t>the</a:t>
            </a:r>
            <a:r>
              <a:rPr lang="sk-SK" sz="1100" dirty="0"/>
              <a:t> </a:t>
            </a:r>
            <a:r>
              <a:rPr lang="sk-SK" sz="1100" dirty="0" err="1"/>
              <a:t>sociolingustic</a:t>
            </a:r>
            <a:r>
              <a:rPr lang="sk-SK" sz="1100" dirty="0"/>
              <a:t> </a:t>
            </a:r>
            <a:r>
              <a:rPr lang="sk-SK" sz="1100" dirty="0" err="1"/>
              <a:t>enterprise</a:t>
            </a:r>
            <a:r>
              <a:rPr lang="sk-SK" sz="1100" dirty="0"/>
              <a:t>. IN: </a:t>
            </a:r>
            <a:r>
              <a:rPr lang="sk-SK" sz="1100" dirty="0" err="1"/>
              <a:t>The</a:t>
            </a:r>
            <a:r>
              <a:rPr lang="sk-SK" sz="1100" dirty="0"/>
              <a:t> </a:t>
            </a:r>
            <a:r>
              <a:rPr lang="sk-SK" sz="1100" dirty="0" err="1"/>
              <a:t>Cambridge</a:t>
            </a:r>
            <a:r>
              <a:rPr lang="sk-SK" sz="1100" dirty="0"/>
              <a:t> </a:t>
            </a:r>
            <a:r>
              <a:rPr lang="sk-SK" sz="1100" dirty="0" err="1"/>
              <a:t>Handbook</a:t>
            </a:r>
            <a:r>
              <a:rPr lang="sk-SK" sz="1100" dirty="0"/>
              <a:t> of </a:t>
            </a:r>
            <a:r>
              <a:rPr lang="sk-SK" sz="1100" dirty="0" err="1"/>
              <a:t>Sociolinguistics</a:t>
            </a:r>
            <a:r>
              <a:rPr lang="sk-SK" sz="1100" dirty="0"/>
              <a:t>. </a:t>
            </a:r>
            <a:r>
              <a:rPr lang="sk-SK" sz="1100" dirty="0" err="1"/>
              <a:t>Cambridge</a:t>
            </a:r>
            <a:r>
              <a:rPr lang="sk-SK" sz="1100" dirty="0"/>
              <a:t>: CUP. 1 – 14.</a:t>
            </a:r>
          </a:p>
          <a:p>
            <a:pPr marL="180975" indent="-180975"/>
            <a:r>
              <a:rPr lang="sk-SK" sz="1100" dirty="0"/>
              <a:t>ODALOŠ, Pavol 1997: Projekt výskumu súčasnej slovenčiny IN: SOCIOLINGUISTICA SLOVACA 3 Slovenčina na konci 20. storočia, jej normy a perspektívy. Bratislava: VEDA. 276 – 282</a:t>
            </a:r>
          </a:p>
          <a:p>
            <a:pPr marL="180975" indent="-180975"/>
            <a:r>
              <a:rPr lang="sk-SK" sz="1100" dirty="0"/>
              <a:t>ONDREJOVIČ, Slavomír: Sociolingvistické aspekty jazykovedného výskumu na Slovensku. IN: SOCIOLINGUISTICA SLOVACA I: Sociolingvistické aspekty výskumu súčasnej slovenčiny. Bratislava: VEDA 9 – 13.</a:t>
            </a:r>
          </a:p>
          <a:p>
            <a:pPr marL="180975" indent="-180975"/>
            <a:r>
              <a:rPr lang="sk-SK" sz="1100" dirty="0"/>
              <a:t>ONDREJOVIČ, Slavomír 1996: Metamorfózy sociolingvistického výskumu na Slovensku IN: SOCIOLINGUISTICA SLOVACA II: Sociolingvistika a areálová lingvistika. Bratislava: VEDA. 11 – 17.</a:t>
            </a:r>
          </a:p>
          <a:p>
            <a:pPr marL="180975" indent="-180975"/>
            <a:r>
              <a:rPr lang="sk-SK" sz="1100" dirty="0"/>
              <a:t>ONDREJOVIČ, Slavomír 1996: Zo slovensko-maďarských jazykových a </a:t>
            </a:r>
            <a:r>
              <a:rPr lang="sk-SK" sz="1100" dirty="0" err="1"/>
              <a:t>jazykovoetnických</a:t>
            </a:r>
            <a:r>
              <a:rPr lang="sk-SK" sz="1100" dirty="0"/>
              <a:t> Kontaktov IN: SOCIOLINGUISTICA SLOVACA II: Sociolingvistika a areálová lingvistika. Bratislava: VEDA. 142 – 146.</a:t>
            </a:r>
          </a:p>
          <a:p>
            <a:pPr marL="180975" indent="-180975"/>
            <a:r>
              <a:rPr lang="sk-SK" sz="1100" dirty="0"/>
              <a:t>ONDREJOVIČ, Slavomír 1999: Z výskumu jazykovej a </a:t>
            </a:r>
            <a:r>
              <a:rPr lang="sk-SK" sz="1100" dirty="0" err="1"/>
              <a:t>etno</a:t>
            </a:r>
            <a:r>
              <a:rPr lang="sk-SK" sz="1100" dirty="0"/>
              <a:t>-jazykovej situácie Slovákov v Rakúsku. IN: SOCIOLINGUISTICA SLOVACA 4. Slovenčina v kontaktoch a konfliktoch s inými jazykmi. Bratislava: VEDA. 45 – 59</a:t>
            </a:r>
            <a:r>
              <a:rPr lang="sk-SK" sz="1100" dirty="0" smtClean="0"/>
              <a:t>.</a:t>
            </a:r>
            <a:endParaRPr lang="sk-SK" sz="1100" dirty="0"/>
          </a:p>
        </p:txBody>
      </p:sp>
    </p:spTree>
    <p:extLst>
      <p:ext uri="{BB962C8B-B14F-4D97-AF65-F5344CB8AC3E}">
        <p14:creationId xmlns:p14="http://schemas.microsoft.com/office/powerpoint/2010/main" val="10067984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6062835"/>
          </a:xfrm>
        </p:spPr>
        <p:txBody>
          <a:bodyPr>
            <a:noAutofit/>
          </a:bodyPr>
          <a:lstStyle/>
          <a:p>
            <a:pPr marL="180975" indent="-180975"/>
            <a:r>
              <a:rPr lang="sk-SK" sz="1100" dirty="0" smtClean="0"/>
              <a:t/>
            </a:r>
            <a:br>
              <a:rPr lang="sk-SK" sz="1100" dirty="0" smtClean="0"/>
            </a:br>
            <a:r>
              <a:rPr lang="sk-SK" sz="1100" dirty="0"/>
              <a:t>ONDREJOVIČ, Slavomír 2008: Jazyk, veda o jazyku, societa. Sociolingvistické etudy. Bratislava: VEDA. 7 – 118.</a:t>
            </a:r>
            <a:br>
              <a:rPr lang="sk-SK" sz="1100" dirty="0"/>
            </a:br>
            <a:r>
              <a:rPr lang="sk-SK" sz="1100" dirty="0"/>
              <a:t>PAVLÍK, Radoslav 2006: </a:t>
            </a:r>
            <a:r>
              <a:rPr lang="sk-SK" sz="1100" dirty="0" err="1"/>
              <a:t>Elements</a:t>
            </a:r>
            <a:r>
              <a:rPr lang="sk-SK" sz="1100" dirty="0"/>
              <a:t> of </a:t>
            </a:r>
            <a:r>
              <a:rPr lang="sk-SK" sz="1100" dirty="0" err="1"/>
              <a:t>Sociolinguistics</a:t>
            </a:r>
            <a:r>
              <a:rPr lang="sk-SK" sz="1100" dirty="0"/>
              <a:t>. Bratislava: UK</a:t>
            </a:r>
            <a:br>
              <a:rPr lang="sk-SK" sz="1100" dirty="0"/>
            </a:br>
            <a:r>
              <a:rPr lang="sk-SK" sz="1100" dirty="0" smtClean="0"/>
              <a:t>RIPKA</a:t>
            </a:r>
            <a:r>
              <a:rPr lang="sk-SK" sz="1100" dirty="0"/>
              <a:t>, </a:t>
            </a:r>
            <a:r>
              <a:rPr lang="sk-SK" sz="1100" dirty="0" err="1"/>
              <a:t>Ivor</a:t>
            </a:r>
            <a:r>
              <a:rPr lang="sk-SK" sz="1100" dirty="0"/>
              <a:t> 1996: Ďalšie smerovanie teritoriálnych výskumov IN: SOCIOLINGUISTICA SLOVACA II: Sociolingvistika a areálová lingvistika. Bratislava: VEDA. 18 – </a:t>
            </a:r>
            <a:r>
              <a:rPr lang="sk-SK" sz="1100" dirty="0" smtClean="0"/>
              <a:t>24.</a:t>
            </a:r>
            <a:br>
              <a:rPr lang="sk-SK" sz="1100" dirty="0" smtClean="0"/>
            </a:br>
            <a:r>
              <a:rPr lang="sk-SK" sz="1100" dirty="0" smtClean="0"/>
              <a:t>RUŽIČKA</a:t>
            </a:r>
            <a:r>
              <a:rPr lang="sk-SK" sz="1100" dirty="0"/>
              <a:t>, Jozef (</a:t>
            </a:r>
            <a:r>
              <a:rPr lang="sk-SK" sz="1100" dirty="0" err="1"/>
              <a:t>red</a:t>
            </a:r>
            <a:r>
              <a:rPr lang="sk-SK" sz="1100" dirty="0"/>
              <a:t>.) 1979: Z teórie spisovného jazyka. Bratislava: Veda.</a:t>
            </a:r>
            <a:br>
              <a:rPr lang="sk-SK" sz="1100" dirty="0"/>
            </a:br>
            <a:r>
              <a:rPr lang="sk-SK" sz="1100" dirty="0"/>
              <a:t>SÁNDOR Klára 2014: </a:t>
            </a:r>
            <a:r>
              <a:rPr lang="sk-SK" sz="1100" dirty="0" err="1"/>
              <a:t>Határtalan</a:t>
            </a:r>
            <a:r>
              <a:rPr lang="sk-SK" sz="1100" dirty="0"/>
              <a:t> </a:t>
            </a:r>
            <a:r>
              <a:rPr lang="sk-SK" sz="1100" dirty="0" err="1"/>
              <a:t>nyelv</a:t>
            </a:r>
            <a:r>
              <a:rPr lang="sk-SK" sz="1100" dirty="0"/>
              <a:t>. </a:t>
            </a:r>
            <a:r>
              <a:rPr lang="sk-SK" sz="1100" dirty="0" err="1"/>
              <a:t>Baja</a:t>
            </a:r>
            <a:r>
              <a:rPr lang="sk-SK" sz="1100" dirty="0"/>
              <a:t>: </a:t>
            </a:r>
            <a:r>
              <a:rPr lang="sk-SK" sz="1100" dirty="0" err="1"/>
              <a:t>Szak</a:t>
            </a:r>
            <a:r>
              <a:rPr lang="sk-SK" sz="1100" dirty="0"/>
              <a:t> </a:t>
            </a:r>
            <a:r>
              <a:rPr lang="sk-SK" sz="1100" dirty="0" err="1"/>
              <a:t>Kiadó</a:t>
            </a:r>
            <a:r>
              <a:rPr lang="sk-SK" sz="1100" dirty="0"/>
              <a:t>. 11 – 25.</a:t>
            </a:r>
            <a:br>
              <a:rPr lang="sk-SK" sz="1100" dirty="0"/>
            </a:br>
            <a:r>
              <a:rPr lang="sk-SK" sz="1100" dirty="0"/>
              <a:t>SIMA, František – SZABÓ, Jozef 1940: Zo vzájomných slovníkových vplyvov slovensko-maďarských. Bratislava: Slovenská učená spoločnosť.</a:t>
            </a:r>
            <a:br>
              <a:rPr lang="sk-SK" sz="1100" dirty="0"/>
            </a:br>
            <a:r>
              <a:rPr lang="sk-SK" sz="1100" dirty="0"/>
              <a:t>SMAKMAN, </a:t>
            </a:r>
            <a:r>
              <a:rPr lang="sk-SK" sz="1100" dirty="0" err="1"/>
              <a:t>Dick</a:t>
            </a:r>
            <a:r>
              <a:rPr lang="sk-SK" sz="1100" dirty="0"/>
              <a:t> 2018. </a:t>
            </a:r>
            <a:r>
              <a:rPr lang="sk-SK" sz="1100" dirty="0" err="1"/>
              <a:t>Discovering</a:t>
            </a:r>
            <a:r>
              <a:rPr lang="sk-SK" sz="1100" dirty="0"/>
              <a:t> </a:t>
            </a:r>
            <a:r>
              <a:rPr lang="sk-SK" sz="1100" dirty="0" err="1"/>
              <a:t>Sociolinguistics</a:t>
            </a:r>
            <a:r>
              <a:rPr lang="sk-SK" sz="1100" dirty="0"/>
              <a:t>. </a:t>
            </a:r>
            <a:r>
              <a:rPr lang="sk-SK" sz="1100" dirty="0" err="1"/>
              <a:t>From</a:t>
            </a:r>
            <a:r>
              <a:rPr lang="sk-SK" sz="1100" dirty="0"/>
              <a:t> </a:t>
            </a:r>
            <a:r>
              <a:rPr lang="sk-SK" sz="1100" dirty="0" err="1"/>
              <a:t>Theory</a:t>
            </a:r>
            <a:r>
              <a:rPr lang="sk-SK" sz="1100" dirty="0"/>
              <a:t> to </a:t>
            </a:r>
            <a:r>
              <a:rPr lang="sk-SK" sz="1100" dirty="0" err="1"/>
              <a:t>Practice</a:t>
            </a:r>
            <a:r>
              <a:rPr lang="sk-SK" sz="1100" dirty="0"/>
              <a:t>. </a:t>
            </a:r>
            <a:r>
              <a:rPr lang="sk-SK" sz="1100" dirty="0" err="1"/>
              <a:t>London</a:t>
            </a:r>
            <a:r>
              <a:rPr lang="sk-SK" sz="1100" dirty="0"/>
              <a:t>: </a:t>
            </a:r>
            <a:r>
              <a:rPr lang="sk-SK" sz="1100" dirty="0" err="1"/>
              <a:t>Palgrave</a:t>
            </a:r>
            <a:r>
              <a:rPr lang="sk-SK" sz="1100" dirty="0"/>
              <a:t>. 3 – 22.</a:t>
            </a:r>
            <a:br>
              <a:rPr lang="sk-SK" sz="1100" dirty="0"/>
            </a:br>
            <a:r>
              <a:rPr lang="sk-SK" sz="1100" dirty="0"/>
              <a:t>STOCKWELL, Peter 2007: </a:t>
            </a:r>
            <a:r>
              <a:rPr lang="sk-SK" sz="1100" dirty="0" err="1"/>
              <a:t>Sociolinguistics</a:t>
            </a:r>
            <a:r>
              <a:rPr lang="sk-SK" sz="1100" dirty="0"/>
              <a:t>. A </a:t>
            </a:r>
            <a:r>
              <a:rPr lang="sk-SK" sz="1100" dirty="0" err="1"/>
              <a:t>resource</a:t>
            </a:r>
            <a:r>
              <a:rPr lang="sk-SK" sz="1100" dirty="0"/>
              <a:t> </a:t>
            </a:r>
            <a:r>
              <a:rPr lang="sk-SK" sz="1100" dirty="0" err="1"/>
              <a:t>book</a:t>
            </a:r>
            <a:r>
              <a:rPr lang="sk-SK" sz="1100" dirty="0"/>
              <a:t> </a:t>
            </a:r>
            <a:r>
              <a:rPr lang="sk-SK" sz="1100" dirty="0" err="1"/>
              <a:t>for</a:t>
            </a:r>
            <a:r>
              <a:rPr lang="sk-SK" sz="1100" dirty="0"/>
              <a:t> </a:t>
            </a:r>
            <a:r>
              <a:rPr lang="sk-SK" sz="1100" dirty="0" err="1"/>
              <a:t>students</a:t>
            </a:r>
            <a:r>
              <a:rPr lang="sk-SK" sz="1100" dirty="0"/>
              <a:t>. </a:t>
            </a:r>
            <a:r>
              <a:rPr lang="sk-SK" sz="1100" dirty="0" err="1"/>
              <a:t>London</a:t>
            </a:r>
            <a:r>
              <a:rPr lang="sk-SK" sz="1100" dirty="0"/>
              <a:t> – New York: </a:t>
            </a:r>
            <a:r>
              <a:rPr lang="sk-SK" sz="1100" dirty="0" err="1"/>
              <a:t>Routledge</a:t>
            </a:r>
            <a:r>
              <a:rPr lang="sk-SK" sz="1100" dirty="0"/>
              <a:t>. 2 – 3, 38 – 40, 76 – 80.</a:t>
            </a:r>
            <a:br>
              <a:rPr lang="sk-SK" sz="1100" dirty="0"/>
            </a:br>
            <a:r>
              <a:rPr lang="sk-SK" sz="1100" dirty="0"/>
              <a:t>SZABÓMIHÁLY </a:t>
            </a:r>
            <a:r>
              <a:rPr lang="sk-SK" sz="1100" dirty="0" err="1"/>
              <a:t>Gizella</a:t>
            </a:r>
            <a:r>
              <a:rPr lang="sk-SK" sz="1100" dirty="0"/>
              <a:t> – LANSTYÁK István (</a:t>
            </a:r>
            <a:r>
              <a:rPr lang="sk-SK" sz="1100" dirty="0" err="1"/>
              <a:t>red</a:t>
            </a:r>
            <a:r>
              <a:rPr lang="sk-SK" sz="1100" dirty="0"/>
              <a:t>.) 2011: </a:t>
            </a:r>
            <a:r>
              <a:rPr lang="sk-SK" sz="1100" dirty="0" err="1"/>
              <a:t>Magyarok</a:t>
            </a:r>
            <a:r>
              <a:rPr lang="sk-SK" sz="1100" dirty="0"/>
              <a:t> </a:t>
            </a:r>
            <a:r>
              <a:rPr lang="sk-SK" sz="1100" dirty="0" err="1"/>
              <a:t>Szlovákiában</a:t>
            </a:r>
            <a:r>
              <a:rPr lang="sk-SK" sz="1100" dirty="0"/>
              <a:t> VII. </a:t>
            </a:r>
            <a:r>
              <a:rPr lang="sk-SK" sz="1100" dirty="0" err="1"/>
              <a:t>Nyelv</a:t>
            </a:r>
            <a:r>
              <a:rPr lang="sk-SK" sz="1100" dirty="0"/>
              <a:t>. </a:t>
            </a:r>
            <a:r>
              <a:rPr lang="sk-SK" sz="1100" dirty="0" err="1"/>
              <a:t>Somorja</a:t>
            </a:r>
            <a:r>
              <a:rPr lang="sk-SK" sz="1100" dirty="0"/>
              <a:t>: Fórum </a:t>
            </a:r>
            <a:r>
              <a:rPr lang="sk-SK" sz="1100" dirty="0" err="1"/>
              <a:t>Kisebbségkutató</a:t>
            </a:r>
            <a:r>
              <a:rPr lang="sk-SK" sz="1100" dirty="0"/>
              <a:t> </a:t>
            </a:r>
            <a:r>
              <a:rPr lang="sk-SK" sz="1100" dirty="0" err="1"/>
              <a:t>Intézet</a:t>
            </a:r>
            <a:r>
              <a:rPr lang="sk-SK" sz="1100" dirty="0"/>
              <a:t>.</a:t>
            </a:r>
            <a:br>
              <a:rPr lang="sk-SK" sz="1100" dirty="0"/>
            </a:br>
            <a:r>
              <a:rPr lang="sk-SK" sz="1100" dirty="0"/>
              <a:t>TÓTH </a:t>
            </a:r>
            <a:r>
              <a:rPr lang="sk-SK" sz="1100" dirty="0" err="1"/>
              <a:t>Sándor</a:t>
            </a:r>
            <a:r>
              <a:rPr lang="sk-SK" sz="1100" dirty="0"/>
              <a:t> </a:t>
            </a:r>
            <a:r>
              <a:rPr lang="sk-SK" sz="1100" dirty="0" err="1"/>
              <a:t>János</a:t>
            </a:r>
            <a:r>
              <a:rPr lang="sk-SK" sz="1100" dirty="0"/>
              <a:t>  – UHRINOVÁ, Alžbeta 2008: Slovenčina v menšinovom pro­stredí. Štúdie z II. medzinárodnej vedeckej konferencie Výskumného ústavu Slovákov v Maďarsku. </a:t>
            </a:r>
            <a:r>
              <a:rPr lang="sk-SK" sz="1100" dirty="0" smtClean="0"/>
              <a:t>     </a:t>
            </a:r>
            <a:br>
              <a:rPr lang="sk-SK" sz="1100" dirty="0" smtClean="0"/>
            </a:br>
            <a:r>
              <a:rPr lang="sk-SK" sz="1100" dirty="0"/>
              <a:t> </a:t>
            </a:r>
            <a:r>
              <a:rPr lang="sk-SK" sz="1100" dirty="0" smtClean="0"/>
              <a:t>     </a:t>
            </a:r>
            <a:r>
              <a:rPr lang="sk-SK" sz="1100" dirty="0" err="1" smtClean="0"/>
              <a:t>Békešská</a:t>
            </a:r>
            <a:r>
              <a:rPr lang="sk-SK" sz="1100" dirty="0" smtClean="0"/>
              <a:t> </a:t>
            </a:r>
            <a:r>
              <a:rPr lang="sk-SK" sz="1100" dirty="0"/>
              <a:t>Čaba: Výskumný ústav Slovákov v Maďarsku.</a:t>
            </a:r>
            <a:br>
              <a:rPr lang="sk-SK" sz="1100" dirty="0"/>
            </a:br>
            <a:r>
              <a:rPr lang="sk-SK" sz="1100" dirty="0"/>
              <a:t>TÓTH </a:t>
            </a:r>
            <a:r>
              <a:rPr lang="sk-SK" sz="1100" dirty="0" err="1"/>
              <a:t>Sándor</a:t>
            </a:r>
            <a:r>
              <a:rPr lang="sk-SK" sz="1100" dirty="0"/>
              <a:t> </a:t>
            </a:r>
            <a:r>
              <a:rPr lang="sk-SK" sz="1100" dirty="0" err="1"/>
              <a:t>János</a:t>
            </a:r>
            <a:r>
              <a:rPr lang="sk-SK" sz="1100" dirty="0"/>
              <a:t> 2019: </a:t>
            </a:r>
            <a:r>
              <a:rPr lang="sk-SK" sz="1100" dirty="0" err="1"/>
              <a:t>The</a:t>
            </a:r>
            <a:r>
              <a:rPr lang="sk-SK" sz="1100" dirty="0"/>
              <a:t> </a:t>
            </a:r>
            <a:r>
              <a:rPr lang="sk-SK" sz="1100" dirty="0" err="1"/>
              <a:t>dominant</a:t>
            </a:r>
            <a:r>
              <a:rPr lang="sk-SK" sz="1100" dirty="0"/>
              <a:t> </a:t>
            </a:r>
            <a:r>
              <a:rPr lang="sk-SK" sz="1100" dirty="0" err="1"/>
              <a:t>language</a:t>
            </a:r>
            <a:r>
              <a:rPr lang="sk-SK" sz="1100" dirty="0"/>
              <a:t> of </a:t>
            </a:r>
            <a:r>
              <a:rPr lang="sk-SK" sz="1100" dirty="0" err="1"/>
              <a:t>bilingual</a:t>
            </a:r>
            <a:r>
              <a:rPr lang="sk-SK" sz="1100" dirty="0"/>
              <a:t> </a:t>
            </a:r>
            <a:r>
              <a:rPr lang="sk-SK" sz="1100" dirty="0" err="1"/>
              <a:t>speakers</a:t>
            </a:r>
            <a:r>
              <a:rPr lang="sk-SK" sz="1100" dirty="0"/>
              <a:t> in South Slovakia. IN: </a:t>
            </a:r>
            <a:r>
              <a:rPr lang="sk-SK" sz="1100" dirty="0" err="1"/>
              <a:t>Berliner</a:t>
            </a:r>
            <a:r>
              <a:rPr lang="sk-SK" sz="1100" dirty="0"/>
              <a:t> </a:t>
            </a:r>
            <a:r>
              <a:rPr lang="sk-SK" sz="1100" dirty="0" err="1"/>
              <a:t>Beiträge</a:t>
            </a:r>
            <a:r>
              <a:rPr lang="sk-SK" sz="1100" dirty="0"/>
              <a:t> </a:t>
            </a:r>
            <a:r>
              <a:rPr lang="sk-SK" sz="1100" dirty="0" err="1"/>
              <a:t>zur</a:t>
            </a:r>
            <a:r>
              <a:rPr lang="sk-SK" sz="1100" dirty="0"/>
              <a:t> </a:t>
            </a:r>
            <a:r>
              <a:rPr lang="sk-SK" sz="1100" dirty="0" err="1"/>
              <a:t>Hungarologie</a:t>
            </a:r>
            <a:r>
              <a:rPr lang="sk-SK" sz="1100" dirty="0"/>
              <a:t>. 25 – 39.</a:t>
            </a:r>
            <a:br>
              <a:rPr lang="sk-SK" sz="1100" dirty="0"/>
            </a:br>
            <a:r>
              <a:rPr lang="sk-SK" sz="1100" dirty="0"/>
              <a:t>TUŠKOVÁ, Tünde 2006: Čabiansky kalendár v 21. storočí. IN: Varia XIV. Zborník materiálov zo kolokvia mladých jazykovedcov.  Bratislava: VEDA. 271 – 274.</a:t>
            </a:r>
            <a:br>
              <a:rPr lang="sk-SK" sz="1100" dirty="0"/>
            </a:br>
            <a:r>
              <a:rPr lang="sk-SK" sz="1100" dirty="0"/>
              <a:t>TUŠKOVÁ, Tünde 2016: Slovenský jazyk v univerzitnom bilingválnom prostredí. </a:t>
            </a:r>
            <a:r>
              <a:rPr lang="sk-SK" sz="1100" dirty="0" err="1"/>
              <a:t>Békešská</a:t>
            </a:r>
            <a:r>
              <a:rPr lang="sk-SK" sz="1100" dirty="0"/>
              <a:t> Čaba: VÚSM. 19 – 27.</a:t>
            </a:r>
            <a:br>
              <a:rPr lang="sk-SK" sz="1100" dirty="0"/>
            </a:br>
            <a:r>
              <a:rPr lang="sk-SK" sz="1100" dirty="0"/>
              <a:t>UHRINOVÁ, Alžbeta – ŽILÁKOVÁ, Mária (</a:t>
            </a:r>
            <a:r>
              <a:rPr lang="sk-SK" sz="1100" dirty="0" err="1"/>
              <a:t>eds</a:t>
            </a:r>
            <a:r>
              <a:rPr lang="sk-SK" sz="1100" dirty="0"/>
              <a:t>.) 2004: Slovenčina v menšinovom prostredí. Materiály z medzinárodnej vedeckej konferencie Výskumného ústavu Slovákov v Maďarsku </a:t>
            </a:r>
            <a:r>
              <a:rPr lang="sk-SK" sz="1100" dirty="0" smtClean="0"/>
              <a:t/>
            </a:r>
            <a:br>
              <a:rPr lang="sk-SK" sz="1100" dirty="0" smtClean="0"/>
            </a:br>
            <a:r>
              <a:rPr lang="sk-SK" sz="1100" dirty="0"/>
              <a:t> </a:t>
            </a:r>
            <a:r>
              <a:rPr lang="sk-SK" sz="1100" dirty="0" smtClean="0"/>
              <a:t>     16</a:t>
            </a:r>
            <a:r>
              <a:rPr lang="sk-SK" sz="1100" dirty="0"/>
              <a:t>.–17. októbra 2003.  </a:t>
            </a:r>
            <a:r>
              <a:rPr lang="sk-SK" sz="1100" dirty="0" err="1"/>
              <a:t>Békešská</a:t>
            </a:r>
            <a:r>
              <a:rPr lang="sk-SK" sz="1100" dirty="0"/>
              <a:t> Čaba: VÚSM.</a:t>
            </a:r>
            <a:br>
              <a:rPr lang="sk-SK" sz="1100" dirty="0"/>
            </a:br>
            <a:r>
              <a:rPr lang="sk-SK" sz="1100" dirty="0"/>
              <a:t>UHRINOVÁ, Alžbeta 2004 Alžbeta: Používanie materinského jazyka v kruhu </a:t>
            </a:r>
            <a:r>
              <a:rPr lang="sk-SK" sz="1100" dirty="0" err="1"/>
              <a:t>békeščabianskej</a:t>
            </a:r>
            <a:r>
              <a:rPr lang="sk-SK" sz="1100" dirty="0"/>
              <a:t> slovenskej inteligencie. </a:t>
            </a:r>
            <a:r>
              <a:rPr lang="sk-SK" sz="1100" dirty="0" err="1"/>
              <a:t>Békešská</a:t>
            </a:r>
            <a:r>
              <a:rPr lang="sk-SK" sz="1100" dirty="0"/>
              <a:t> Čaba: VÚSM.</a:t>
            </a:r>
            <a:br>
              <a:rPr lang="sk-SK" sz="1100" dirty="0"/>
            </a:br>
            <a:r>
              <a:rPr lang="sk-SK" sz="1100" dirty="0"/>
              <a:t>UHRINOVÁ, Alžbeta 2008: Najdôležitejšie faktory zachovania slovenského jazyka v Maďarsku. IN: Slovenčina v menšinovom prostredí II. </a:t>
            </a:r>
            <a:r>
              <a:rPr lang="sk-SK" sz="1100" dirty="0" err="1"/>
              <a:t>Békešská</a:t>
            </a:r>
            <a:r>
              <a:rPr lang="sk-SK" sz="1100" dirty="0"/>
              <a:t> Čaba: Výskumný ústav Slovákov </a:t>
            </a:r>
            <a:r>
              <a:rPr lang="sk-SK" sz="1100" dirty="0" smtClean="0"/>
              <a:t/>
            </a:r>
            <a:br>
              <a:rPr lang="sk-SK" sz="1100" dirty="0" smtClean="0"/>
            </a:br>
            <a:r>
              <a:rPr lang="sk-SK" sz="1100" dirty="0"/>
              <a:t> </a:t>
            </a:r>
            <a:r>
              <a:rPr lang="sk-SK" sz="1100" dirty="0" smtClean="0"/>
              <a:t>      v</a:t>
            </a:r>
            <a:r>
              <a:rPr lang="sk-SK" sz="1100" dirty="0"/>
              <a:t> Maďarsku. 71 – 88. </a:t>
            </a:r>
            <a:br>
              <a:rPr lang="sk-SK" sz="1100" dirty="0"/>
            </a:br>
            <a:r>
              <a:rPr lang="sk-SK" sz="1100" dirty="0"/>
              <a:t>UHRINOVÁ, Alžbeta – ŽILÁKOVÁ, Mária 2008: Slovenský jazyk v Maďarsku I – II. – A </a:t>
            </a:r>
            <a:r>
              <a:rPr lang="sk-SK" sz="1100" dirty="0" err="1"/>
              <a:t>szlovák</a:t>
            </a:r>
            <a:r>
              <a:rPr lang="sk-SK" sz="1100" dirty="0"/>
              <a:t> </a:t>
            </a:r>
            <a:r>
              <a:rPr lang="sk-SK" sz="1100" dirty="0" err="1"/>
              <a:t>nyelv</a:t>
            </a:r>
            <a:r>
              <a:rPr lang="sk-SK" sz="1100" dirty="0"/>
              <a:t> </a:t>
            </a:r>
            <a:r>
              <a:rPr lang="sk-SK" sz="1100" dirty="0" err="1"/>
              <a:t>Magyarországon</a:t>
            </a:r>
            <a:r>
              <a:rPr lang="sk-SK" sz="1100" dirty="0"/>
              <a:t> I – II. </a:t>
            </a:r>
            <a:r>
              <a:rPr lang="sk-SK" sz="1100" dirty="0" err="1"/>
              <a:t>Békéscsaba</a:t>
            </a:r>
            <a:r>
              <a:rPr lang="sk-SK" sz="1100" dirty="0"/>
              <a:t>: Výskumný ústav Slovákov v Maďarsku.</a:t>
            </a:r>
            <a:br>
              <a:rPr lang="sk-SK" sz="1100" dirty="0"/>
            </a:br>
            <a:r>
              <a:rPr lang="sk-SK" sz="1100" dirty="0"/>
              <a:t>VAN HERK, </a:t>
            </a:r>
            <a:r>
              <a:rPr lang="sk-SK" sz="1100" dirty="0" err="1"/>
              <a:t>Gerard</a:t>
            </a:r>
            <a:r>
              <a:rPr lang="sk-SK" sz="1100" dirty="0"/>
              <a:t> 2012: </a:t>
            </a:r>
            <a:r>
              <a:rPr lang="sk-SK" sz="1100" dirty="0" err="1"/>
              <a:t>What</a:t>
            </a:r>
            <a:r>
              <a:rPr lang="sk-SK" sz="1100" dirty="0"/>
              <a:t> </a:t>
            </a:r>
            <a:r>
              <a:rPr lang="sk-SK" sz="1100" dirty="0" err="1"/>
              <a:t>Is</a:t>
            </a:r>
            <a:r>
              <a:rPr lang="sk-SK" sz="1100" dirty="0"/>
              <a:t> </a:t>
            </a:r>
            <a:r>
              <a:rPr lang="sk-SK" sz="1100" dirty="0" err="1"/>
              <a:t>Sociolinguistics</a:t>
            </a:r>
            <a:r>
              <a:rPr lang="sk-SK" sz="1100" dirty="0"/>
              <a:t>? </a:t>
            </a:r>
            <a:r>
              <a:rPr lang="sk-SK" sz="1100" dirty="0" err="1"/>
              <a:t>Oxford</a:t>
            </a:r>
            <a:r>
              <a:rPr lang="sk-SK" sz="1100" dirty="0"/>
              <a:t>: </a:t>
            </a:r>
            <a:r>
              <a:rPr lang="sk-SK" sz="1100" dirty="0" err="1"/>
              <a:t>Willey</a:t>
            </a:r>
            <a:r>
              <a:rPr lang="sk-SK" sz="1100" dirty="0"/>
              <a:t> – </a:t>
            </a:r>
            <a:r>
              <a:rPr lang="sk-SK" sz="1100" dirty="0" err="1"/>
              <a:t>Blackwell</a:t>
            </a:r>
            <a:r>
              <a:rPr lang="sk-SK" sz="1100" dirty="0"/>
              <a:t>. 10 – 24.</a:t>
            </a:r>
            <a:br>
              <a:rPr lang="sk-SK" sz="1100" dirty="0"/>
            </a:br>
            <a:r>
              <a:rPr lang="sk-SK" sz="1100" dirty="0"/>
              <a:t>VEITH, </a:t>
            </a:r>
            <a:r>
              <a:rPr lang="sk-SK" sz="1100" dirty="0" err="1"/>
              <a:t>Werner</a:t>
            </a:r>
            <a:r>
              <a:rPr lang="sk-SK" sz="1100" dirty="0"/>
              <a:t> H. 2002: </a:t>
            </a:r>
            <a:r>
              <a:rPr lang="sk-SK" sz="1100" dirty="0" err="1"/>
              <a:t>Soziolinguistik</a:t>
            </a:r>
            <a:r>
              <a:rPr lang="sk-SK" sz="1100" dirty="0"/>
              <a:t>: </a:t>
            </a:r>
            <a:r>
              <a:rPr lang="sk-SK" sz="1100" dirty="0" err="1"/>
              <a:t>ein</a:t>
            </a:r>
            <a:r>
              <a:rPr lang="sk-SK" sz="1100" dirty="0"/>
              <a:t> </a:t>
            </a:r>
            <a:r>
              <a:rPr lang="sk-SK" sz="1100" dirty="0" err="1"/>
              <a:t>Arbeitsbuch</a:t>
            </a:r>
            <a:r>
              <a:rPr lang="sk-SK" sz="1100" dirty="0"/>
              <a:t> </a:t>
            </a:r>
            <a:r>
              <a:rPr lang="sk-SK" sz="1100" dirty="0" err="1"/>
              <a:t>mit</a:t>
            </a:r>
            <a:r>
              <a:rPr lang="sk-SK" sz="1100" dirty="0"/>
              <a:t> </a:t>
            </a:r>
            <a:r>
              <a:rPr lang="sk-SK" sz="1100" dirty="0" err="1"/>
              <a:t>Kontrollfragen</a:t>
            </a:r>
            <a:r>
              <a:rPr lang="sk-SK" sz="1100" dirty="0"/>
              <a:t> </a:t>
            </a:r>
            <a:r>
              <a:rPr lang="sk-SK" sz="1100" dirty="0" err="1"/>
              <a:t>und</a:t>
            </a:r>
            <a:r>
              <a:rPr lang="sk-SK" sz="1100" dirty="0"/>
              <a:t> </a:t>
            </a:r>
            <a:r>
              <a:rPr lang="sk-SK" sz="1100" dirty="0" err="1"/>
              <a:t>Antworten</a:t>
            </a:r>
            <a:r>
              <a:rPr lang="sk-SK" sz="1100" dirty="0"/>
              <a:t>. </a:t>
            </a:r>
            <a:r>
              <a:rPr lang="sk-SK" sz="1100" dirty="0" err="1"/>
              <a:t>Tübingen</a:t>
            </a:r>
            <a:r>
              <a:rPr lang="sk-SK" sz="1100" dirty="0"/>
              <a:t>: </a:t>
            </a:r>
            <a:r>
              <a:rPr lang="sk-SK" sz="1100" dirty="0" err="1"/>
              <a:t>Narr</a:t>
            </a:r>
            <a:r>
              <a:rPr lang="sk-SK" sz="1100" dirty="0"/>
              <a:t> </a:t>
            </a:r>
            <a:r>
              <a:rPr lang="sk-SK" sz="1100" dirty="0" err="1"/>
              <a:t>Verlag</a:t>
            </a:r>
            <a:r>
              <a:rPr lang="sk-SK" sz="1100" dirty="0"/>
              <a:t>. 1 – 25.</a:t>
            </a:r>
            <a:br>
              <a:rPr lang="sk-SK" sz="1100" dirty="0"/>
            </a:br>
            <a:r>
              <a:rPr lang="sk-SK" sz="1100" dirty="0"/>
              <a:t>WARDHAUGH, </a:t>
            </a:r>
            <a:r>
              <a:rPr lang="sk-SK" sz="1100" dirty="0" err="1"/>
              <a:t>Ronald</a:t>
            </a:r>
            <a:r>
              <a:rPr lang="sk-SK" sz="1100" dirty="0"/>
              <a:t> 1995: </a:t>
            </a:r>
            <a:r>
              <a:rPr lang="sk-SK" sz="1100" dirty="0" err="1"/>
              <a:t>Szociolingvisztika</a:t>
            </a:r>
            <a:r>
              <a:rPr lang="sk-SK" sz="1100" dirty="0"/>
              <a:t>. </a:t>
            </a:r>
            <a:r>
              <a:rPr lang="sk-SK" sz="1100" dirty="0" err="1"/>
              <a:t>Budapest</a:t>
            </a:r>
            <a:r>
              <a:rPr lang="sk-SK" sz="1100" dirty="0"/>
              <a:t>: </a:t>
            </a:r>
            <a:r>
              <a:rPr lang="sk-SK" sz="1100" dirty="0" err="1"/>
              <a:t>Osiris</a:t>
            </a:r>
            <a:r>
              <a:rPr lang="sk-SK" sz="1100" dirty="0"/>
              <a:t>. 9 – 24.</a:t>
            </a:r>
            <a:br>
              <a:rPr lang="sk-SK" sz="1100" dirty="0"/>
            </a:br>
            <a:r>
              <a:rPr lang="sk-SK" sz="1100" dirty="0"/>
              <a:t>ŽILÁKOVÁ, Mária 1996: Slovakizmy v maďarských prejavoch Slovákov v Maďarsku IN: SOCIOLINGUISTICA SLOVACA II: Sociolingvistika a areálová lingvistika. Bratislava: VEDA 158 – </a:t>
            </a:r>
            <a:r>
              <a:rPr lang="sk-SK" sz="1100" dirty="0" smtClean="0"/>
              <a:t/>
            </a:r>
            <a:br>
              <a:rPr lang="sk-SK" sz="1100" dirty="0" smtClean="0"/>
            </a:br>
            <a:r>
              <a:rPr lang="sk-SK" sz="1100" dirty="0"/>
              <a:t> </a:t>
            </a:r>
            <a:r>
              <a:rPr lang="sk-SK" sz="1100" dirty="0" smtClean="0"/>
              <a:t>   164</a:t>
            </a:r>
            <a:r>
              <a:rPr lang="sk-SK" sz="1100" dirty="0"/>
              <a:t>.</a:t>
            </a:r>
            <a:br>
              <a:rPr lang="sk-SK" sz="1100" dirty="0"/>
            </a:br>
            <a:r>
              <a:rPr lang="en-US" sz="1100" dirty="0"/>
              <a:t>ŽILÁKOVÁ, Mária 2008: </a:t>
            </a:r>
            <a:r>
              <a:rPr lang="en-US" sz="1100" dirty="0" err="1"/>
              <a:t>Odumeiranie</a:t>
            </a:r>
            <a:r>
              <a:rPr lang="en-US" sz="1100" dirty="0"/>
              <a:t> </a:t>
            </a:r>
            <a:r>
              <a:rPr lang="en-US" sz="1100" dirty="0" err="1"/>
              <a:t>nárečí</a:t>
            </a:r>
            <a:r>
              <a:rPr lang="en-US" sz="1100" dirty="0"/>
              <a:t> </a:t>
            </a:r>
            <a:r>
              <a:rPr lang="en-US" sz="1100" dirty="0" err="1"/>
              <a:t>na</a:t>
            </a:r>
            <a:r>
              <a:rPr lang="en-US" sz="1100" dirty="0"/>
              <a:t> </a:t>
            </a:r>
            <a:r>
              <a:rPr lang="en-US" sz="1100" dirty="0" err="1"/>
              <a:t>slovenských</a:t>
            </a:r>
            <a:r>
              <a:rPr lang="en-US" sz="1100" dirty="0"/>
              <a:t> </a:t>
            </a:r>
            <a:r>
              <a:rPr lang="en-US" sz="1100" dirty="0" err="1"/>
              <a:t>jazykových</a:t>
            </a:r>
            <a:r>
              <a:rPr lang="en-US" sz="1100" dirty="0"/>
              <a:t> </a:t>
            </a:r>
            <a:r>
              <a:rPr lang="en-US" sz="1100" dirty="0" err="1"/>
              <a:t>ostrovov</a:t>
            </a:r>
            <a:r>
              <a:rPr lang="en-US" sz="1100" dirty="0"/>
              <a:t> v </a:t>
            </a:r>
            <a:r>
              <a:rPr lang="en-US" sz="1100" dirty="0" err="1"/>
              <a:t>Maďarsku</a:t>
            </a:r>
            <a:r>
              <a:rPr lang="en-US" sz="1100" dirty="0"/>
              <a:t>. IN: </a:t>
            </a:r>
            <a:r>
              <a:rPr lang="en-US" sz="1100" dirty="0" err="1"/>
              <a:t>Slovenský</a:t>
            </a:r>
            <a:r>
              <a:rPr lang="en-US" sz="1100" dirty="0"/>
              <a:t> </a:t>
            </a:r>
            <a:r>
              <a:rPr lang="en-US" sz="1100" dirty="0" err="1"/>
              <a:t>jazyk</a:t>
            </a:r>
            <a:r>
              <a:rPr lang="en-US" sz="1100" dirty="0"/>
              <a:t> v </a:t>
            </a:r>
            <a:r>
              <a:rPr lang="en-US" sz="1100" dirty="0" err="1"/>
              <a:t>Maďarsku</a:t>
            </a:r>
            <a:r>
              <a:rPr lang="en-US" sz="1100" dirty="0"/>
              <a:t> – A </a:t>
            </a:r>
            <a:r>
              <a:rPr lang="en-US" sz="1100" dirty="0" err="1"/>
              <a:t>szlovák</a:t>
            </a:r>
            <a:r>
              <a:rPr lang="en-US" sz="1100" dirty="0"/>
              <a:t> </a:t>
            </a:r>
            <a:r>
              <a:rPr lang="en-US" sz="1100" dirty="0" err="1"/>
              <a:t>nyelv</a:t>
            </a:r>
            <a:r>
              <a:rPr lang="en-US" sz="1100" dirty="0"/>
              <a:t> </a:t>
            </a:r>
            <a:r>
              <a:rPr lang="en-US" sz="1100" dirty="0" err="1"/>
              <a:t>Magyarországon</a:t>
            </a:r>
            <a:r>
              <a:rPr lang="en-US" sz="1100" dirty="0"/>
              <a:t> I. </a:t>
            </a:r>
            <a:r>
              <a:rPr lang="en-US" sz="1100" dirty="0" err="1"/>
              <a:t>Békéscsaba</a:t>
            </a:r>
            <a:r>
              <a:rPr lang="en-US" sz="1100" dirty="0"/>
              <a:t>: </a:t>
            </a:r>
            <a:r>
              <a:rPr lang="sk-SK" sz="1100" dirty="0" smtClean="0"/>
              <a:t/>
            </a:r>
            <a:br>
              <a:rPr lang="sk-SK" sz="1100" dirty="0" smtClean="0"/>
            </a:br>
            <a:r>
              <a:rPr lang="sk-SK" sz="1100" dirty="0"/>
              <a:t> </a:t>
            </a:r>
            <a:r>
              <a:rPr lang="sk-SK" sz="1100" dirty="0" smtClean="0"/>
              <a:t>    </a:t>
            </a:r>
            <a:r>
              <a:rPr lang="en-US" sz="1100" dirty="0" err="1" smtClean="0"/>
              <a:t>Výskumný</a:t>
            </a:r>
            <a:r>
              <a:rPr lang="sk-SK" sz="1100" dirty="0" smtClean="0"/>
              <a:t> </a:t>
            </a:r>
            <a:r>
              <a:rPr lang="en-US" sz="1100" dirty="0" err="1" smtClean="0"/>
              <a:t>ústav</a:t>
            </a:r>
            <a:r>
              <a:rPr lang="en-US" sz="1100" dirty="0" smtClean="0"/>
              <a:t> </a:t>
            </a:r>
            <a:r>
              <a:rPr lang="en-US" sz="1100" dirty="0" err="1"/>
              <a:t>Slovákov</a:t>
            </a:r>
            <a:r>
              <a:rPr lang="en-US" sz="1100" dirty="0"/>
              <a:t> v </a:t>
            </a:r>
            <a:r>
              <a:rPr lang="en-US" sz="1100" dirty="0" err="1"/>
              <a:t>Maďarsku</a:t>
            </a:r>
            <a:r>
              <a:rPr lang="en-US" sz="1100" dirty="0"/>
              <a:t>. 49 – 91.</a:t>
            </a:r>
            <a:r>
              <a:rPr lang="sk-SK" sz="1100" dirty="0"/>
              <a:t/>
            </a:r>
            <a:br>
              <a:rPr lang="sk-SK" sz="1100" dirty="0"/>
            </a:br>
            <a:endParaRPr lang="sk-SK" sz="1100" dirty="0"/>
          </a:p>
        </p:txBody>
      </p:sp>
    </p:spTree>
    <p:extLst>
      <p:ext uri="{BB962C8B-B14F-4D97-AF65-F5344CB8AC3E}">
        <p14:creationId xmlns:p14="http://schemas.microsoft.com/office/powerpoint/2010/main" val="2303772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4000" dirty="0">
                <a:latin typeface="+mn-lt"/>
              </a:rPr>
              <a:t>Sociolingvistika sa odlišuje od tradičnej jazykovedy v nasledujúcich aspektoch: </a:t>
            </a:r>
          </a:p>
        </p:txBody>
      </p:sp>
      <p:sp>
        <p:nvSpPr>
          <p:cNvPr id="3" name="Zástupný symbol obsahu 2"/>
          <p:cNvSpPr>
            <a:spLocks noGrp="1"/>
          </p:cNvSpPr>
          <p:nvPr>
            <p:ph idx="1"/>
          </p:nvPr>
        </p:nvSpPr>
        <p:spPr/>
        <p:txBody>
          <a:bodyPr>
            <a:normAutofit fontScale="85000" lnSpcReduction="20000"/>
          </a:bodyPr>
          <a:lstStyle/>
          <a:p>
            <a:r>
              <a:rPr lang="sk-SK" dirty="0"/>
              <a:t>Pozoruje na jazyk nielen ako na uzavretý jav, ale zaoberá sa aj spoločenskými aspektmi jazyka. </a:t>
            </a:r>
          </a:p>
          <a:p>
            <a:r>
              <a:rPr lang="sk-SK" dirty="0"/>
              <a:t>Sociolingvistika je označenie nielen jednej disciplíny, ale viacerých súhrnných odvetví, ktorých spoločnou črtou je, že skúmajú súvislosti jazyka a spoločnosti empirickými metódami. </a:t>
            </a:r>
          </a:p>
          <a:p>
            <a:r>
              <a:rPr lang="sk-SK" dirty="0"/>
              <a:t>Príbuzné disciplíny môžeme skúmať najefektívnejšie vtedy, ak kladieme dôraz na dnešný a aktuálny stav jazyka.</a:t>
            </a:r>
          </a:p>
          <a:p>
            <a:r>
              <a:rPr lang="sk-SK" dirty="0"/>
              <a:t>Sociolingvistika je istým prístupom a nie iba jednou disciplínou aplikovanej jazykovedy. </a:t>
            </a:r>
          </a:p>
          <a:p>
            <a:r>
              <a:rPr lang="sk-SK" dirty="0"/>
              <a:t>Sociolingvistika je aj metódou výskumu jazyka, ktorá zohľadňuje aj </a:t>
            </a:r>
            <a:r>
              <a:rPr lang="sk-SK" dirty="0" err="1"/>
              <a:t>extralingvistické</a:t>
            </a:r>
            <a:r>
              <a:rPr lang="sk-SK" dirty="0"/>
              <a:t> javy. Sociolingvistický prístup je komplexný, to znamená, že o jazyku môžeme hovoriť relevantne len vtedy, ak prihliadame aj na predchádzajúce jazykové teórie ako aj na vonkajšie faktory používania jazyka, a to v takej miere ako prihliadame aj na samotný jazykový systém. </a:t>
            </a:r>
          </a:p>
        </p:txBody>
      </p:sp>
    </p:spTree>
    <p:extLst>
      <p:ext uri="{BB962C8B-B14F-4D97-AF65-F5344CB8AC3E}">
        <p14:creationId xmlns:p14="http://schemas.microsoft.com/office/powerpoint/2010/main" val="4028557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838200" y="882869"/>
            <a:ext cx="10515600" cy="5294094"/>
          </a:xfrm>
        </p:spPr>
        <p:txBody>
          <a:bodyPr>
            <a:normAutofit/>
          </a:bodyPr>
          <a:lstStyle/>
          <a:p>
            <a:r>
              <a:rPr lang="sk-SK" dirty="0"/>
              <a:t>sociolingvistika sa zaoberá jazykom ako spoločenským fenoménom – utváraným v spoločenskom živote aj utvárajúcim spoločenský život, jeho vzťahy a štruktúru. </a:t>
            </a:r>
          </a:p>
          <a:p>
            <a:r>
              <a:rPr lang="sk-SK" dirty="0"/>
              <a:t>Sociolingvistika, predovšetkým jej odvetvie zaberajúce sa jazykovou politikou a jazykovým plánovaním sa zameriava na spoločenské problémy, čo nie je možné povedať všeobecne o lingvistike. </a:t>
            </a:r>
          </a:p>
          <a:p>
            <a:r>
              <a:rPr lang="sk-SK" dirty="0"/>
              <a:t>Kým tradičná lingvistika patrí skôr do kategórie humanitných vied, sociolingvistika má bližšie k spoločenským vedám pre jej </a:t>
            </a:r>
            <a:r>
              <a:rPr lang="sk-SK" dirty="0" err="1"/>
              <a:t>integratívny</a:t>
            </a:r>
            <a:r>
              <a:rPr lang="sk-SK" dirty="0"/>
              <a:t> charakter (sociológia, politológia a ekonómia).</a:t>
            </a:r>
            <a:endParaRPr lang="cs-CZ" dirty="0"/>
          </a:p>
          <a:p>
            <a:endParaRPr lang="sk-SK" dirty="0"/>
          </a:p>
        </p:txBody>
      </p:sp>
    </p:spTree>
    <p:extLst>
      <p:ext uri="{BB962C8B-B14F-4D97-AF65-F5344CB8AC3E}">
        <p14:creationId xmlns:p14="http://schemas.microsoft.com/office/powerpoint/2010/main" val="351153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a:xfrm>
            <a:off x="1524000" y="1164778"/>
            <a:ext cx="9777413" cy="1143000"/>
          </a:xfrm>
        </p:spPr>
        <p:txBody>
          <a:bodyPr rtlCol="0">
            <a:normAutofit/>
          </a:bodyPr>
          <a:lstStyle/>
          <a:p>
            <a:pPr>
              <a:defRPr/>
            </a:pPr>
            <a:r>
              <a:rPr lang="sk-SK" altLang="en-US" b="1" dirty="0">
                <a:solidFill>
                  <a:srgbClr val="000000"/>
                </a:solidFill>
                <a:latin typeface="+mn-lt"/>
              </a:rPr>
              <a:t>Čo je cieľom sociolingvistiky?</a:t>
            </a:r>
          </a:p>
        </p:txBody>
      </p:sp>
      <p:sp>
        <p:nvSpPr>
          <p:cNvPr id="4099" name="Rectangle 3"/>
          <p:cNvSpPr>
            <a:spLocks noGrp="1" noChangeArrowheads="1"/>
          </p:cNvSpPr>
          <p:nvPr>
            <p:ph idx="1"/>
          </p:nvPr>
        </p:nvSpPr>
        <p:spPr>
          <a:xfrm>
            <a:off x="1524000" y="2262509"/>
            <a:ext cx="8229600" cy="2997555"/>
          </a:xfrm>
        </p:spPr>
        <p:txBody>
          <a:bodyPr rtlCol="0">
            <a:normAutofit/>
          </a:bodyPr>
          <a:lstStyle/>
          <a:p>
            <a:pPr marL="179388" indent="-179388">
              <a:lnSpc>
                <a:spcPct val="100000"/>
              </a:lnSpc>
              <a:spcBef>
                <a:spcPts val="0"/>
              </a:spcBef>
              <a:spcAft>
                <a:spcPts val="600"/>
              </a:spcAft>
              <a:defRPr/>
            </a:pPr>
            <a:r>
              <a:rPr lang="sk-SK" altLang="en-US" b="1" dirty="0">
                <a:solidFill>
                  <a:srgbClr val="000000"/>
                </a:solidFill>
              </a:rPr>
              <a:t>Cieľom sociolingvistiky je poukázať na vzájomnú závislosť </a:t>
            </a:r>
            <a:r>
              <a:rPr lang="sk-SK" altLang="en-US" b="1" dirty="0"/>
              <a:t>jazykových zmien na premenách sociálnych štruktúr. </a:t>
            </a:r>
          </a:p>
          <a:p>
            <a:pPr marL="179388" indent="-179388">
              <a:lnSpc>
                <a:spcPct val="100000"/>
              </a:lnSpc>
              <a:spcBef>
                <a:spcPts val="0"/>
              </a:spcBef>
              <a:spcAft>
                <a:spcPts val="600"/>
              </a:spcAft>
              <a:defRPr/>
            </a:pPr>
            <a:r>
              <a:rPr lang="sk-SK" dirty="0"/>
              <a:t>Heterogenita, variabilnosť ↔ neutrálnosť, vysoká frekvencia</a:t>
            </a:r>
          </a:p>
          <a:p>
            <a:pPr marL="179388" indent="-179388">
              <a:lnSpc>
                <a:spcPct val="100000"/>
              </a:lnSpc>
              <a:spcBef>
                <a:spcPts val="0"/>
              </a:spcBef>
              <a:spcAft>
                <a:spcPts val="600"/>
              </a:spcAft>
              <a:defRPr/>
            </a:pPr>
            <a:r>
              <a:rPr lang="sk-SK" dirty="0"/>
              <a:t>sociolingvistika skúma jazyk ako sociálny fenomén</a:t>
            </a:r>
          </a:p>
          <a:p>
            <a:pPr marL="179388" indent="-179388">
              <a:lnSpc>
                <a:spcPct val="100000"/>
              </a:lnSpc>
              <a:spcBef>
                <a:spcPts val="0"/>
              </a:spcBef>
              <a:spcAft>
                <a:spcPts val="600"/>
              </a:spcAft>
              <a:defRPr/>
            </a:pPr>
            <a:endParaRPr lang="sk-SK" altLang="en-US" b="1" dirty="0">
              <a:solidFill>
                <a:srgbClr val="000000"/>
              </a:solidFill>
            </a:endParaRPr>
          </a:p>
          <a:p>
            <a:pPr marL="179388" indent="-179388">
              <a:lnSpc>
                <a:spcPct val="100000"/>
              </a:lnSpc>
              <a:spcBef>
                <a:spcPts val="0"/>
              </a:spcBef>
              <a:spcAft>
                <a:spcPts val="600"/>
              </a:spcAft>
              <a:defRPr/>
            </a:pPr>
            <a:endParaRPr lang="sk-SK" altLang="en-US" b="1" dirty="0">
              <a:solidFill>
                <a:srgbClr val="000000"/>
              </a:solidFill>
            </a:endParaRPr>
          </a:p>
        </p:txBody>
      </p:sp>
    </p:spTree>
    <p:extLst>
      <p:ext uri="{BB962C8B-B14F-4D97-AF65-F5344CB8AC3E}">
        <p14:creationId xmlns:p14="http://schemas.microsoft.com/office/powerpoint/2010/main" val="2874019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hu-HU" b="1" dirty="0" err="1">
                <a:latin typeface="+mn-lt"/>
              </a:rPr>
              <a:t>Predmet</a:t>
            </a:r>
            <a:r>
              <a:rPr lang="hu-HU" b="1" dirty="0">
                <a:latin typeface="+mn-lt"/>
              </a:rPr>
              <a:t> </a:t>
            </a:r>
            <a:r>
              <a:rPr lang="hu-HU" b="1" dirty="0" err="1">
                <a:latin typeface="+mn-lt"/>
              </a:rPr>
              <a:t>sociolingvistiky</a:t>
            </a:r>
            <a:r>
              <a:rPr lang="hu-HU" b="1" dirty="0">
                <a:latin typeface="+mn-lt"/>
              </a:rPr>
              <a:t> a </a:t>
            </a:r>
            <a:br>
              <a:rPr lang="hu-HU" b="1" dirty="0">
                <a:latin typeface="+mn-lt"/>
              </a:rPr>
            </a:br>
            <a:r>
              <a:rPr lang="hu-HU" b="1" dirty="0" err="1">
                <a:latin typeface="+mn-lt"/>
                <a:cs typeface="Times New Roman" panose="02020603050405020304" pitchFamily="18" charset="0"/>
              </a:rPr>
              <a:t>p</a:t>
            </a:r>
            <a:r>
              <a:rPr lang="hu-HU" b="1" dirty="0" err="1" smtClean="0">
                <a:latin typeface="+mn-lt"/>
                <a:cs typeface="Times New Roman" panose="02020603050405020304" pitchFamily="18" charset="0"/>
              </a:rPr>
              <a:t>rogramová</a:t>
            </a:r>
            <a:r>
              <a:rPr lang="hu-HU" b="1" dirty="0" smtClean="0">
                <a:latin typeface="+mn-lt"/>
                <a:cs typeface="Times New Roman" panose="02020603050405020304" pitchFamily="18" charset="0"/>
              </a:rPr>
              <a:t> </a:t>
            </a:r>
            <a:r>
              <a:rPr lang="hu-HU" b="1" dirty="0" err="1">
                <a:latin typeface="+mn-lt"/>
                <a:cs typeface="Times New Roman" panose="02020603050405020304" pitchFamily="18" charset="0"/>
              </a:rPr>
              <a:t>báza</a:t>
            </a:r>
            <a:r>
              <a:rPr lang="hu-HU" b="1" dirty="0">
                <a:latin typeface="+mn-lt"/>
                <a:cs typeface="Times New Roman" panose="02020603050405020304" pitchFamily="18" charset="0"/>
              </a:rPr>
              <a:t> </a:t>
            </a:r>
            <a:r>
              <a:rPr lang="hu-HU" b="1" dirty="0" err="1">
                <a:latin typeface="+mn-lt"/>
                <a:cs typeface="Times New Roman" panose="02020603050405020304" pitchFamily="18" charset="0"/>
              </a:rPr>
              <a:t>výskumu</a:t>
            </a:r>
            <a:endParaRPr lang="sk-SK" b="1" dirty="0">
              <a:latin typeface="+mn-lt"/>
            </a:endParaRPr>
          </a:p>
        </p:txBody>
      </p:sp>
      <p:sp>
        <p:nvSpPr>
          <p:cNvPr id="3" name="Tartalom helye 2"/>
          <p:cNvSpPr>
            <a:spLocks noGrp="1"/>
          </p:cNvSpPr>
          <p:nvPr>
            <p:ph idx="1"/>
          </p:nvPr>
        </p:nvSpPr>
        <p:spPr>
          <a:xfrm>
            <a:off x="838200" y="1986455"/>
            <a:ext cx="10515600" cy="4190508"/>
          </a:xfrm>
        </p:spPr>
        <p:txBody>
          <a:bodyPr>
            <a:normAutofit/>
          </a:bodyPr>
          <a:lstStyle/>
          <a:p>
            <a:pPr marL="271463" indent="-271463">
              <a:buNone/>
            </a:pPr>
            <a:r>
              <a:rPr lang="sk-SK" dirty="0"/>
              <a:t>1. vzťah medzi diferencovanosťou spoločnosti a diferencovanosťou jazyka (</a:t>
            </a:r>
            <a:r>
              <a:rPr lang="sk-SK" dirty="0" err="1"/>
              <a:t>porov</a:t>
            </a:r>
            <a:r>
              <a:rPr lang="sk-SK" dirty="0"/>
              <a:t>. s funkčnými jazykmi);</a:t>
            </a:r>
          </a:p>
          <a:p>
            <a:pPr marL="271463" indent="-271463">
              <a:buFont typeface="Wingdings" panose="05000000000000000000" pitchFamily="2" charset="2"/>
              <a:buChar char="ü"/>
            </a:pPr>
            <a:endParaRPr lang="sk-SK" dirty="0"/>
          </a:p>
          <a:p>
            <a:pPr marL="271463" indent="-271463">
              <a:buNone/>
            </a:pPr>
            <a:r>
              <a:rPr lang="sk-SK" dirty="0"/>
              <a:t>2. sociálna podmienenosť jazykových noriem, teórie spisovného jazyka a jazyková kultúra;</a:t>
            </a:r>
          </a:p>
          <a:p>
            <a:pPr marL="271463" indent="-271463">
              <a:buFont typeface="Wingdings" panose="05000000000000000000" pitchFamily="2" charset="2"/>
              <a:buChar char="ü"/>
            </a:pPr>
            <a:endParaRPr lang="sk-SK" dirty="0"/>
          </a:p>
          <a:p>
            <a:pPr marL="271463" indent="-271463">
              <a:buNone/>
            </a:pPr>
            <a:r>
              <a:rPr lang="sk-SK" dirty="0"/>
              <a:t>3. historicko-sociálna podmienenosť zmien v jazykovom systéme (vonkajšie vplyvy na dynamiku jazyka) </a:t>
            </a:r>
            <a:r>
              <a:rPr lang="sk-SK" dirty="0" err="1">
                <a:cs typeface="Times New Roman" panose="02020603050405020304" pitchFamily="18" charset="0"/>
              </a:rPr>
              <a:t>porov</a:t>
            </a:r>
            <a:r>
              <a:rPr lang="sk-SK" dirty="0">
                <a:cs typeface="Times New Roman" panose="02020603050405020304" pitchFamily="18" charset="0"/>
              </a:rPr>
              <a:t>. s </a:t>
            </a:r>
            <a:r>
              <a:rPr lang="sk-SK" dirty="0" err="1">
                <a:cs typeface="Times New Roman" panose="02020603050405020304" pitchFamily="18" charset="0"/>
              </a:rPr>
              <a:t>etnolingvistikou</a:t>
            </a:r>
            <a:r>
              <a:rPr lang="sk-SK" dirty="0">
                <a:cs typeface="Times New Roman" panose="02020603050405020304" pitchFamily="18" charset="0"/>
              </a:rPr>
              <a:t>, resp. s antropologickou lingvistikou;</a:t>
            </a:r>
            <a:endParaRPr lang="sk-SK" dirty="0"/>
          </a:p>
          <a:p>
            <a:pPr>
              <a:buFont typeface="Wingdings" panose="05000000000000000000" pitchFamily="2" charset="2"/>
              <a:buChar char="ü"/>
            </a:pPr>
            <a:endParaRPr lang="hu-HU" dirty="0"/>
          </a:p>
          <a:p>
            <a:endParaRPr lang="hu-HU" dirty="0">
              <a:cs typeface="Times New Roman" panose="02020603050405020304" pitchFamily="18" charset="0"/>
            </a:endParaRPr>
          </a:p>
        </p:txBody>
      </p:sp>
    </p:spTree>
    <p:extLst>
      <p:ext uri="{BB962C8B-B14F-4D97-AF65-F5344CB8AC3E}">
        <p14:creationId xmlns:p14="http://schemas.microsoft.com/office/powerpoint/2010/main" val="173760837"/>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1919</TotalTime>
  <Words>3243</Words>
  <Application>Microsoft Office PowerPoint</Application>
  <PresentationFormat>Širokouhlá</PresentationFormat>
  <Paragraphs>424</Paragraphs>
  <Slides>51</Slides>
  <Notes>3</Notes>
  <HiddenSlides>1</HiddenSlides>
  <MMClips>0</MMClips>
  <ScaleCrop>false</ScaleCrop>
  <HeadingPairs>
    <vt:vector size="6" baseType="variant">
      <vt:variant>
        <vt:lpstr>Použité písma</vt:lpstr>
      </vt:variant>
      <vt:variant>
        <vt:i4>6</vt:i4>
      </vt:variant>
      <vt:variant>
        <vt:lpstr>Motív</vt:lpstr>
      </vt:variant>
      <vt:variant>
        <vt:i4>1</vt:i4>
      </vt:variant>
      <vt:variant>
        <vt:lpstr>Nadpisy snímok</vt:lpstr>
      </vt:variant>
      <vt:variant>
        <vt:i4>51</vt:i4>
      </vt:variant>
    </vt:vector>
  </HeadingPairs>
  <TitlesOfParts>
    <vt:vector size="58" baseType="lpstr">
      <vt:lpstr>ＭＳ Ｐゴシック</vt:lpstr>
      <vt:lpstr>Arial</vt:lpstr>
      <vt:lpstr>Calibri</vt:lpstr>
      <vt:lpstr>Calibri Light</vt:lpstr>
      <vt:lpstr>Times New Roman</vt:lpstr>
      <vt:lpstr>Wingdings</vt:lpstr>
      <vt:lpstr>Motív Office</vt:lpstr>
      <vt:lpstr>1.  Úvod do disciplíny sociolingvistiky</vt:lpstr>
      <vt:lpstr>Časť A  Vstup do problematiky</vt:lpstr>
      <vt:lpstr>Prezentácia programu PowerPoint</vt:lpstr>
      <vt:lpstr>Čo je sociolingvistika?</vt:lpstr>
      <vt:lpstr>Sociolingvistika ako veda</vt:lpstr>
      <vt:lpstr>Sociolingvistika sa odlišuje od tradičnej jazykovedy v nasledujúcich aspektoch: </vt:lpstr>
      <vt:lpstr>Prezentácia programu PowerPoint</vt:lpstr>
      <vt:lpstr>Čo je cieľom sociolingvistiky?</vt:lpstr>
      <vt:lpstr>Predmet sociolingvistiky a  programová báza výskumu</vt:lpstr>
      <vt:lpstr>Prezentácia programu PowerPoint</vt:lpstr>
      <vt:lpstr>Prezentácia programu PowerPoint</vt:lpstr>
      <vt:lpstr>Sociolingvistika a dialektológia</vt:lpstr>
      <vt:lpstr>Prezentácia programu PowerPoint</vt:lpstr>
      <vt:lpstr>Prezentácia programu PowerPoint</vt:lpstr>
      <vt:lpstr>Prezentácia programu PowerPoint</vt:lpstr>
      <vt:lpstr>Prezentácia programu PowerPoint</vt:lpstr>
      <vt:lpstr>Sociolingvistika vs. sociológia jazyka</vt:lpstr>
      <vt:lpstr>Sociolingvistika verzus sociológia jazyka</vt:lpstr>
      <vt:lpstr>Makrosociolingvistika  a mikrosociolingvistika</vt:lpstr>
      <vt:lpstr>1. MAKROSOCIOLINGVISTIKA</vt:lpstr>
      <vt:lpstr>2. MIKROSOCIOLINGVISTIKA</vt:lpstr>
      <vt:lpstr>Prezentácia programu PowerPoint</vt:lpstr>
      <vt:lpstr>Prezentácia programu PowerPoint</vt:lpstr>
      <vt:lpstr>Členenie smerov sociolingvistického výskumu (Neustupný 2003 IN: Sociologický časopis)</vt:lpstr>
      <vt:lpstr>Aplikovaný a teoretický prístup</vt:lpstr>
      <vt:lpstr>Vymedzenie predmetu sociolingvistiky a jej vzťah  k iným disciplínam</vt:lpstr>
      <vt:lpstr>Sociolingvistika a štrukturalizmus</vt:lpstr>
      <vt:lpstr>Aký vzťah je medzi sociolingvistickým  a lingvistickým momentom v interdisciplinárnej sociolingvistike?</vt:lpstr>
      <vt:lpstr>História sociolingvistiky</vt:lpstr>
      <vt:lpstr>Vývin sociolingvistického myslenia</vt:lpstr>
      <vt:lpstr>Sociolingvistika vo svete</vt:lpstr>
      <vt:lpstr>Vývin sociolingvistického myslenia na Slovensku</vt:lpstr>
      <vt:lpstr>Sociolingvistika na Slovensku</vt:lpstr>
      <vt:lpstr>Sociolingvistika v Maďarsku</vt:lpstr>
      <vt:lpstr>Jazyk a identita</vt:lpstr>
      <vt:lpstr>Jazyk v menšinovej a väčšinovej podobe</vt:lpstr>
      <vt:lpstr>Teritoriálna (horizontálna) diferenciácia národného jazyka</vt:lpstr>
      <vt:lpstr>Prezentácia programu PowerPoint</vt:lpstr>
      <vt:lpstr>Časť B  Výskumy</vt:lpstr>
      <vt:lpstr>Slavomír Ondrejovič: Metamorfózy sociolingvistického výskumu na Slovensku</vt:lpstr>
      <vt:lpstr>Slavomír Ondrejovič: Sociolingvistické aspekty jazykovedného výskumu na Slovensku</vt:lpstr>
      <vt:lpstr>Sándor János Tóth: Germanizmy v slovenčine – sociolingvistický výskum v Ružomberku</vt:lpstr>
      <vt:lpstr>Prezentácia programu PowerPoint</vt:lpstr>
      <vt:lpstr>Slovotvorná demotivácia germanizmov</vt:lpstr>
      <vt:lpstr>Dotazníkový výskum v Ružomberku</vt:lpstr>
      <vt:lpstr>Prezentácia programu PowerPoint</vt:lpstr>
      <vt:lpstr> </vt:lpstr>
      <vt:lpstr> </vt:lpstr>
      <vt:lpstr>Prezentácia programu PowerPoint</vt:lpstr>
      <vt:lpstr>Prezentácia programu PowerPoint</vt:lpstr>
      <vt:lpstr> ONDREJOVIČ, Slavomír 2008: Jazyk, veda o jazyku, societa. Sociolingvistické etudy. Bratislava: VEDA. 7 – 118. PAVLÍK, Radoslav 2006: Elements of Sociolinguistics. Bratislava: UK RIPKA, Ivor 1996: Ďalšie smerovanie teritoriálnych výskumov IN: SOCIOLINGUISTICA SLOVACA II: Sociolingvistika a areálová lingvistika. Bratislava: VEDA. 18 – 24. RUŽIČKA, Jozef (red.) 1979: Z teórie spisovného jazyka. Bratislava: Veda. SÁNDOR Klára 2014: Határtalan nyelv. Baja: Szak Kiadó. 11 – 25. SIMA, František – SZABÓ, Jozef 1940: Zo vzájomných slovníkových vplyvov slovensko-maďarských. Bratislava: Slovenská učená spoločnosť. SMAKMAN, Dick 2018. Discovering Sociolinguistics. From Theory to Practice. London: Palgrave. 3 – 22. STOCKWELL, Peter 2007: Sociolinguistics. A resource book for students. London – New York: Routledge. 2 – 3, 38 – 40, 76 – 80. SZABÓMIHÁLY Gizella – LANSTYÁK István (red.) 2011: Magyarok Szlovákiában VII. Nyelv. Somorja: Fórum Kisebbségkutató Intézet. TÓTH Sándor János  – UHRINOVÁ, Alžbeta 2008: Slovenčina v menšinovom pro­stredí. Štúdie z II. medzinárodnej vedeckej konferencie Výskumného ústavu Slovákov v Maďarsku.             Békešská Čaba: Výskumný ústav Slovákov v Maďarsku. TÓTH Sándor János 2019: The dominant language of bilingual speakers in South Slovakia. IN: Berliner Beiträge zur Hungarologie. 25 – 39. TUŠKOVÁ, Tünde 2006: Čabiansky kalendár v 21. storočí. IN: Varia XIV. Zborník materiálov zo kolokvia mladých jazykovedcov.  Bratislava: VEDA. 271 – 274. TUŠKOVÁ, Tünde 2016: Slovenský jazyk v univerzitnom bilingválnom prostredí. Békešská Čaba: VÚSM. 19 – 27. UHRINOVÁ, Alžbeta – ŽILÁKOVÁ, Mária (eds.) 2004: Slovenčina v menšinovom prostredí. Materiály z medzinárodnej vedeckej konferencie Výskumného ústavu Slovákov v Maďarsku        16.–17. októbra 2003.  Békešská Čaba: VÚSM. UHRINOVÁ, Alžbeta 2004 Alžbeta: Používanie materinského jazyka v kruhu békeščabianskej slovenskej inteligencie. Békešská Čaba: VÚSM. UHRINOVÁ, Alžbeta 2008: Najdôležitejšie faktory zachovania slovenského jazyka v Maďarsku. IN: Slovenčina v menšinovom prostredí II. Békešská Čaba: Výskumný ústav Slovákov         v Maďarsku. 71 – 88.  UHRINOVÁ, Alžbeta – ŽILÁKOVÁ, Mária 2008: Slovenský jazyk v Maďarsku I – II. – A szlovák nyelv Magyarországon I – II. Békéscsaba: Výskumný ústav Slovákov v Maďarsku. VAN HERK, Gerard 2012: What Is Sociolinguistics? Oxford: Willey – Blackwell. 10 – 24. VEITH, Werner H. 2002: Soziolinguistik: ein Arbeitsbuch mit Kontrollfragen und Antworten. Tübingen: Narr Verlag. 1 – 25. WARDHAUGH, Ronald 1995: Szociolingvisztika. Budapest: Osiris. 9 – 24. ŽILÁKOVÁ, Mária 1996: Slovakizmy v maďarských prejavoch Slovákov v Maďarsku IN: SOCIOLINGUISTICA SLOVACA II: Sociolingvistika a areálová lingvistika. Bratislava: VEDA 158 –      164. ŽILÁKOVÁ, Mária 2008: Odumeiranie nárečí na slovenských jazykových ostrovov v Maďarsku. IN: Slovenský jazyk v Maďarsku – A szlovák nyelv Magyarországon I. Békéscsaba:       Výskumný ústav Slovákov v Maďarsku. 49 – 91.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SOCIOLINGVISTIKA</dc:title>
  <dc:creator>User</dc:creator>
  <cp:lastModifiedBy>Vajda Barnabás</cp:lastModifiedBy>
  <cp:revision>102</cp:revision>
  <cp:lastPrinted>2018-11-14T09:38:12Z</cp:lastPrinted>
  <dcterms:created xsi:type="dcterms:W3CDTF">2018-02-22T02:21:41Z</dcterms:created>
  <dcterms:modified xsi:type="dcterms:W3CDTF">2019-12-11T09:58:50Z</dcterms:modified>
</cp:coreProperties>
</file>